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7"/>
  </p:notesMasterIdLst>
  <p:sldIdLst>
    <p:sldId id="271" r:id="rId5"/>
    <p:sldId id="273" r:id="rId6"/>
  </p:sldIdLst>
  <p:sldSz cx="7772400" cy="10058400"/>
  <p:notesSz cx="6858000" cy="9144000"/>
  <p:custDataLst>
    <p:tags r:id="rId8"/>
  </p:custDataLst>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pos="288">
          <p15:clr>
            <a:srgbClr val="A4A3A4"/>
          </p15:clr>
        </p15:guide>
        <p15:guide id="2" orient="horz" pos="528">
          <p15:clr>
            <a:srgbClr val="A4A3A4"/>
          </p15:clr>
        </p15:guide>
        <p15:guide id="3" pos="4608">
          <p15:clr>
            <a:srgbClr val="A4A3A4"/>
          </p15:clr>
        </p15:guide>
        <p15:guide id="4" pos="624">
          <p15:clr>
            <a:srgbClr val="A4A3A4"/>
          </p15:clr>
        </p15:guide>
        <p15:guide id="5" pos="4272">
          <p15:clr>
            <a:srgbClr val="A4A3A4"/>
          </p15:clr>
        </p15:guide>
        <p15:guide id="6" pos="792">
          <p15:clr>
            <a:srgbClr val="A4A3A4"/>
          </p15:clr>
        </p15:guide>
        <p15:guide id="7" pos="1128">
          <p15:clr>
            <a:srgbClr val="A4A3A4"/>
          </p15:clr>
        </p15:guide>
        <p15:guide id="8" pos="4128">
          <p15:clr>
            <a:srgbClr val="A4A3A4"/>
          </p15:clr>
        </p15:guide>
        <p15:guide id="9" pos="37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4A531B-A598-D00B-193A-455A6C1F0BDD}" name="Kanwar, Jaimie" initials="JK" userId="S::jaimie.kanwar@metlife.com::e7298656-9ee3-4bbb-96d4-702d6b28470f" providerId="AD"/>
  <p188:author id="{D6485C38-56D8-6949-9641-AA4836DABD4D}" name="Bettencourt, Sheryl" initials="BS" userId="S::sbettencourt@aquent.com::1093bb08-114d-405e-92dc-a1569be483d9" providerId="AD"/>
  <p188:author id="{A10F2186-F6BE-179B-3E1E-8CDABFC7A6AD}" name="Brett Schindler" initials="BS" userId="S::brett.schindler@merkle.com::f035a0f5-57ce-4ad3-8cdb-bf4682a0cca4" providerId="AD"/>
  <p188:author id="{D0D9CC8C-6FF4-57F8-1148-51BA1037213B}" name="Lovin, Melissa" initials="LM" userId="S::melissa.lovin@metlife.com::b386df19-bfd6-4e62-91f6-8b365b78a94d" providerId="AD"/>
  <p188:author id="{28A22CA8-8E15-21A2-7177-920CAF4F010D}" name="Stevens, Marjorie" initials="MS" userId="S::marjorie.stevens@metlife.com::6d71ebd7-9ca0-44e4-b7a2-084e54795cd6" providerId="AD"/>
  <p188:author id="{D2374BB7-DB67-065F-06C6-63A32A98DC32}" name="Sharma, Shishir" initials="SS" userId="S::shishir.sharma@metlife.com::7e790f47-d8cd-4d00-aa4e-ca6dbb96bbf9" providerId="AD"/>
  <p188:author id="{4E552DC6-3F77-D963-4967-212E71A3F9E4}" name="Kanwar, Jaimie" initials="KJ" userId="S::jaimiek.wood@metlife.com::e7298656-9ee3-4bbb-96d4-702d6b28470f" providerId="AD"/>
  <p188:author id="{A7EF16DA-FC08-DC0A-3D48-3F84FF124B0C}" name="Lauren McClusick" initials="LM" userId="S::lmcclusick@merkleinc.com::f6c313a3-8cd0-4f95-9d41-3f4bfc041312" providerId="AD"/>
  <p188:author id="{ACCB32DA-89B4-08BB-EBE4-BA167324FD3D}" name="Muermann, Cheyne" initials="MC" userId="S::cheyne.muermann@metlife.com::c8f3adfa-cd53-45f4-b0c6-32b1982d742b" providerId="AD"/>
  <p188:author id="{6AA9A3E3-047F-1EF9-89A1-DDF202A2B21D}" name="Stephanie O'Brien" initials="SO" userId="S::stephanie.obrien@merkle.com::ad7a391b-d1c7-4366-83f7-02b366d027ac" providerId="AD"/>
  <p188:author id="{486D91FB-3DB1-AFF6-9ECC-BBAB27A655E7}" name="Ochs, Laura" initials="OL" userId="S::lochs@metlife.com::d36d3d17-622d-4b08-8e7c-27ebd5b6f85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Lynn Butler Bradford" initials="" lastIdx="39" clrIdx="0"/>
  <p:cmAuthor id="1" name="Melva Claiborne" initials="" lastIdx="2" clrIdx="1"/>
  <p:cmAuthor id="2" name="Jeannette Bordeau" initials="" lastIdx="12" clrIdx="2"/>
  <p:cmAuthor id="3" name="Vicki White" initials="" lastIdx="2" clrIdx="3"/>
  <p:cmAuthor id="4" name="Maier, Stephen" initials="" lastIdx="1" clrIdx="4"/>
  <p:cmAuthor id="5" name="Kientzler, Tom" initials="" lastIdx="2" clrIdx="5"/>
  <p:cmAuthor id="6" name="Rebane, Kai" initials="" lastIdx="6"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C"/>
    <a:srgbClr val="ED048D"/>
    <a:srgbClr val="0290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A824E7-5A4D-4C77-860C-F2723DF06432}" v="39" dt="2025-02-21T17:34:07.3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3036" y="72"/>
      </p:cViewPr>
      <p:guideLst>
        <p:guide pos="288"/>
        <p:guide orient="horz" pos="528"/>
        <p:guide pos="4608"/>
        <p:guide pos="624"/>
        <p:guide pos="4272"/>
        <p:guide pos="792"/>
        <p:guide pos="1128"/>
        <p:guide pos="4128"/>
        <p:guide pos="37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00D15-727E-BEA9-4B5F-0A7E27D309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FC57BBC-8298-7EC9-9981-7CB6EC1284D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8176BE0-321D-F042-9FB0-813744E420E7}" type="datetimeFigureOut">
              <a:rPr lang="en-US"/>
              <a:pPr>
                <a:defRPr/>
              </a:pPr>
              <a:t>12/17/2025</a:t>
            </a:fld>
            <a:endParaRPr lang="en-US"/>
          </a:p>
        </p:txBody>
      </p:sp>
      <p:sp>
        <p:nvSpPr>
          <p:cNvPr id="4" name="Slide Image Placeholder 3">
            <a:extLst>
              <a:ext uri="{FF2B5EF4-FFF2-40B4-BE49-F238E27FC236}">
                <a16:creationId xmlns:a16="http://schemas.microsoft.com/office/drawing/2014/main" id="{F04387EE-3B48-3CE7-A0B2-B00F439C0A17}"/>
              </a:ext>
            </a:extLst>
          </p:cNvPr>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37AE03A-159C-2543-609D-92F5C44AFD2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A8BEC10-E534-65E4-A8E4-F5F8FC1A2E44}"/>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07C2522C-1BC9-5E1B-4EB1-9332A461B27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4F5EB78-9D73-AE46-A4D1-5A9CACE56C2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oduct Overview Slipsheet pg 1">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18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oduct Overview Slipsheet pg 3">
    <p:spTree>
      <p:nvGrpSpPr>
        <p:cNvPr id="1" name=""/>
        <p:cNvGrpSpPr/>
        <p:nvPr/>
      </p:nvGrpSpPr>
      <p:grpSpPr>
        <a:xfrm>
          <a:off x="0" y="0"/>
          <a:ext cx="0" cy="0"/>
          <a:chOff x="0" y="0"/>
          <a:chExt cx="0" cy="0"/>
        </a:xfrm>
      </p:grpSpPr>
    </p:spTree>
    <p:extLst>
      <p:ext uri="{BB962C8B-B14F-4D97-AF65-F5344CB8AC3E}">
        <p14:creationId xmlns:p14="http://schemas.microsoft.com/office/powerpoint/2010/main" val="8165942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ustDataLst>
      <p:tags r:id="rId4"/>
    </p:custDataLst>
  </p:cSld>
  <p:clrMap bg1="lt1" tx1="dk1" bg2="lt2" tx2="dk2" accent1="accent1" accent2="accent2" accent3="accent3" accent4="accent4" accent5="accent5" accent6="accent6" hlink="hlink" folHlink="folHlink"/>
  <p:sldLayoutIdLst>
    <p:sldLayoutId id="2147483673" r:id="rId1"/>
    <p:sldLayoutId id="2147483674" r:id="rId2"/>
  </p:sldLayoutIdLst>
  <p:hf sldNum="0" hdr="0" dt="0"/>
  <p:txStyles>
    <p:titleStyle>
      <a:lvl1pPr algn="l" defTabSz="776288" rtl="0" eaLnBrk="0" fontAlgn="base" hangingPunct="0">
        <a:spcBef>
          <a:spcPct val="0"/>
        </a:spcBef>
        <a:spcAft>
          <a:spcPct val="0"/>
        </a:spcAft>
        <a:defRPr b="1" kern="1200" spc="-50">
          <a:solidFill>
            <a:schemeClr val="tx1"/>
          </a:solidFill>
          <a:latin typeface="+mj-lt"/>
          <a:ea typeface="+mj-ea"/>
          <a:cs typeface="+mj-cs"/>
        </a:defRPr>
      </a:lvl1pPr>
      <a:lvl2pPr algn="l" defTabSz="776288" rtl="0" eaLnBrk="0" fontAlgn="base" hangingPunct="0">
        <a:spcBef>
          <a:spcPct val="0"/>
        </a:spcBef>
        <a:spcAft>
          <a:spcPct val="0"/>
        </a:spcAft>
        <a:defRPr b="1">
          <a:solidFill>
            <a:schemeClr val="tx1"/>
          </a:solidFill>
          <a:latin typeface="Arial" panose="020B0604020202020204" pitchFamily="34" charset="0"/>
        </a:defRPr>
      </a:lvl2pPr>
      <a:lvl3pPr algn="l" defTabSz="776288" rtl="0" eaLnBrk="0" fontAlgn="base" hangingPunct="0">
        <a:spcBef>
          <a:spcPct val="0"/>
        </a:spcBef>
        <a:spcAft>
          <a:spcPct val="0"/>
        </a:spcAft>
        <a:defRPr b="1">
          <a:solidFill>
            <a:schemeClr val="tx1"/>
          </a:solidFill>
          <a:latin typeface="Arial" panose="020B0604020202020204" pitchFamily="34" charset="0"/>
        </a:defRPr>
      </a:lvl3pPr>
      <a:lvl4pPr algn="l" defTabSz="776288" rtl="0" eaLnBrk="0" fontAlgn="base" hangingPunct="0">
        <a:spcBef>
          <a:spcPct val="0"/>
        </a:spcBef>
        <a:spcAft>
          <a:spcPct val="0"/>
        </a:spcAft>
        <a:defRPr b="1">
          <a:solidFill>
            <a:schemeClr val="tx1"/>
          </a:solidFill>
          <a:latin typeface="Arial" panose="020B0604020202020204" pitchFamily="34" charset="0"/>
        </a:defRPr>
      </a:lvl4pPr>
      <a:lvl5pPr algn="l" defTabSz="776288" rtl="0" eaLnBrk="0" fontAlgn="base" hangingPunct="0">
        <a:spcBef>
          <a:spcPct val="0"/>
        </a:spcBef>
        <a:spcAft>
          <a:spcPct val="0"/>
        </a:spcAft>
        <a:defRPr b="1">
          <a:solidFill>
            <a:schemeClr val="tx1"/>
          </a:solidFill>
          <a:latin typeface="Arial" panose="020B0604020202020204" pitchFamily="34" charset="0"/>
        </a:defRPr>
      </a:lvl5pPr>
      <a:lvl6pPr marL="457200" algn="l" defTabSz="776288" rtl="0" fontAlgn="base">
        <a:spcBef>
          <a:spcPct val="0"/>
        </a:spcBef>
        <a:spcAft>
          <a:spcPct val="0"/>
        </a:spcAft>
        <a:defRPr b="1">
          <a:solidFill>
            <a:schemeClr val="tx1"/>
          </a:solidFill>
          <a:latin typeface="Arial" panose="020B0604020202020204" pitchFamily="34" charset="0"/>
        </a:defRPr>
      </a:lvl6pPr>
      <a:lvl7pPr marL="914400" algn="l" defTabSz="776288" rtl="0" fontAlgn="base">
        <a:spcBef>
          <a:spcPct val="0"/>
        </a:spcBef>
        <a:spcAft>
          <a:spcPct val="0"/>
        </a:spcAft>
        <a:defRPr b="1">
          <a:solidFill>
            <a:schemeClr val="tx1"/>
          </a:solidFill>
          <a:latin typeface="Arial" panose="020B0604020202020204" pitchFamily="34" charset="0"/>
        </a:defRPr>
      </a:lvl7pPr>
      <a:lvl8pPr marL="1371600" algn="l" defTabSz="776288" rtl="0" fontAlgn="base">
        <a:spcBef>
          <a:spcPct val="0"/>
        </a:spcBef>
        <a:spcAft>
          <a:spcPct val="0"/>
        </a:spcAft>
        <a:defRPr b="1">
          <a:solidFill>
            <a:schemeClr val="tx1"/>
          </a:solidFill>
          <a:latin typeface="Arial" panose="020B0604020202020204" pitchFamily="34" charset="0"/>
        </a:defRPr>
      </a:lvl8pPr>
      <a:lvl9pPr marL="1828800" algn="l" defTabSz="776288" rtl="0" fontAlgn="base">
        <a:spcBef>
          <a:spcPct val="0"/>
        </a:spcBef>
        <a:spcAft>
          <a:spcPct val="0"/>
        </a:spcAft>
        <a:defRPr b="1">
          <a:solidFill>
            <a:schemeClr val="tx1"/>
          </a:solidFill>
          <a:latin typeface="Arial" panose="020B0604020202020204" pitchFamily="34" charset="0"/>
        </a:defRPr>
      </a:lvl9pPr>
    </p:titleStyle>
    <p:bodyStyle>
      <a:lvl1pPr algn="l" defTabSz="776288" rtl="0" eaLnBrk="0" fontAlgn="base" hangingPunct="0">
        <a:spcBef>
          <a:spcPct val="0"/>
        </a:spcBef>
        <a:spcAft>
          <a:spcPts val="600"/>
        </a:spcAft>
        <a:buFont typeface="Arial" panose="020B0604020202020204" pitchFamily="34" charset="0"/>
        <a:defRPr sz="1000" kern="1200">
          <a:solidFill>
            <a:schemeClr val="tx1"/>
          </a:solidFill>
          <a:latin typeface="+mn-lt"/>
          <a:ea typeface="+mn-ea"/>
          <a:cs typeface="+mn-cs"/>
        </a:defRPr>
      </a:lvl1pPr>
      <a:lvl2pPr marL="115888"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2pPr>
      <a:lvl3pPr marL="230188"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3pPr>
      <a:lvl4pPr marL="341313"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4pPr>
      <a:lvl5pPr marL="457200"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58">
            <a:extLst>
              <a:ext uri="{FF2B5EF4-FFF2-40B4-BE49-F238E27FC236}">
                <a16:creationId xmlns:a16="http://schemas.microsoft.com/office/drawing/2014/main" id="{8547C2CF-DA9F-6C03-86D8-8544921F420E}"/>
              </a:ext>
            </a:extLst>
          </p:cNvPr>
          <p:cNvSpPr txBox="1">
            <a:spLocks noChangeArrowheads="1"/>
          </p:cNvSpPr>
          <p:nvPr/>
        </p:nvSpPr>
        <p:spPr bwMode="auto">
          <a:xfrm>
            <a:off x="489898" y="4753269"/>
            <a:ext cx="6693250" cy="300505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20" rIns="0" bIns="45720" anchor="t"/>
          <a:lstStyle>
            <a:lvl1pPr algn="l" defTabSz="776288" rtl="0" eaLnBrk="0" fontAlgn="base" hangingPunct="0">
              <a:spcBef>
                <a:spcPct val="0"/>
              </a:spcBef>
              <a:spcAft>
                <a:spcPts val="600"/>
              </a:spcAft>
              <a:buFont typeface="Arial" panose="020B0604020202020204" pitchFamily="34" charset="0"/>
              <a:defRPr sz="1000" kern="1200">
                <a:solidFill>
                  <a:schemeClr val="tx1"/>
                </a:solidFill>
                <a:latin typeface="+mn-lt"/>
                <a:ea typeface="+mn-ea"/>
                <a:cs typeface="+mn-cs"/>
              </a:defRPr>
            </a:lvl1pPr>
            <a:lvl2pPr marL="115888"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2pPr>
            <a:lvl3pPr marL="230188"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3pPr>
            <a:lvl4pPr marL="341313"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4pPr>
            <a:lvl5pPr marL="457200"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eaLnBrk="1" hangingPunct="1">
              <a:lnSpc>
                <a:spcPts val="1425"/>
              </a:lnSpc>
            </a:pPr>
            <a:r>
              <a:rPr lang="en-US" altLang="en-US" sz="1800" dirty="0">
                <a:solidFill>
                  <a:srgbClr val="0090DA"/>
                </a:solidFill>
                <a:latin typeface="Georgia" panose="02040502050405020303" pitchFamily="18" charset="0"/>
              </a:rPr>
              <a:t>Coverage that’s a breed apart</a:t>
            </a:r>
            <a:endParaRPr lang="en-US" altLang="en-US" sz="1100" dirty="0">
              <a:solidFill>
                <a:srgbClr val="0090DA"/>
              </a:solidFill>
              <a:latin typeface="Georgia" panose="02040502050405020303" pitchFamily="18" charset="0"/>
            </a:endParaRPr>
          </a:p>
          <a:p>
            <a:pPr eaLnBrk="1" hangingPunct="1">
              <a:lnSpc>
                <a:spcPts val="1425"/>
              </a:lnSpc>
            </a:pPr>
            <a:r>
              <a:rPr lang="en-US" altLang="en-US" sz="1100" dirty="0">
                <a:latin typeface="Arial" panose="020B0604020202020204" pitchFamily="34" charset="0"/>
                <a:cs typeface="Arial" panose="020B0604020202020204" pitchFamily="34" charset="0"/>
              </a:rPr>
              <a:t>With MetLife Pet Insurance, you can count on: </a:t>
            </a:r>
            <a:endParaRPr lang="en-US" altLang="en-US" sz="1100" dirty="0">
              <a:solidFill>
                <a:srgbClr val="0090DA"/>
              </a:solidFill>
              <a:latin typeface="Georgia" panose="02040502050405020303" pitchFamily="18" charset="0"/>
              <a:cs typeface="Arial" panose="020B0604020202020204" pitchFamily="34" charset="0"/>
            </a:endParaRPr>
          </a:p>
          <a:p>
            <a:pPr eaLnBrk="1" hangingPunct="1">
              <a:lnSpc>
                <a:spcPts val="1425"/>
              </a:lnSpc>
            </a:pPr>
            <a:r>
              <a:rPr lang="en-US" altLang="en-US" sz="1100" b="1" dirty="0">
                <a:latin typeface="Arial" panose="020B0604020202020204"/>
              </a:rPr>
              <a:t>The freedom to visit any U.S. veterinarian. </a:t>
            </a:r>
            <a:r>
              <a:rPr lang="en-US" altLang="en-US" sz="1100" dirty="0">
                <a:latin typeface="Arial" panose="020B0604020202020204"/>
              </a:rPr>
              <a:t>Exam fees are covered for accidents and illnesses. </a:t>
            </a:r>
          </a:p>
          <a:p>
            <a:pPr eaLnBrk="1" hangingPunct="1">
              <a:defRPr/>
            </a:pPr>
            <a:r>
              <a:rPr lang="en-US" altLang="en-US" sz="1100" b="1" dirty="0">
                <a:latin typeface="Arial" panose="020B0604020202020204"/>
              </a:rPr>
              <a:t>Flexible plans with no breed exclusions. </a:t>
            </a:r>
            <a:r>
              <a:rPr lang="en-US" altLang="en-US" sz="1100" dirty="0">
                <a:latin typeface="Arial" panose="020B0604020202020204"/>
              </a:rPr>
              <a:t>Find coverage that fits your pet’s needs and your budget.  </a:t>
            </a:r>
          </a:p>
          <a:p>
            <a:pPr eaLnBrk="1" hangingPunct="1">
              <a:defRPr/>
            </a:pPr>
            <a:r>
              <a:rPr lang="en-US" altLang="en-US" sz="1100" b="1" dirty="0">
                <a:latin typeface="Arial" panose="020B0604020202020204"/>
              </a:rPr>
              <a:t>Extra savings </a:t>
            </a:r>
            <a:r>
              <a:rPr lang="en-US" altLang="en-US" sz="1100" dirty="0">
                <a:latin typeface="Arial" panose="020B0604020202020204"/>
              </a:rPr>
              <a:t>with value-driven policies, options and discounts.</a:t>
            </a:r>
          </a:p>
          <a:p>
            <a:pPr marL="287020" lvl="1" indent="-171450" eaLnBrk="1" hangingPunct="1">
              <a:defRPr/>
            </a:pPr>
            <a:r>
              <a:rPr lang="en-US" altLang="en-US" sz="1100" b="1" dirty="0">
                <a:latin typeface="Arial" panose="020B0604020202020204"/>
              </a:rPr>
              <a:t>Multi-pet policy</a:t>
            </a:r>
            <a:r>
              <a:rPr lang="en-US" altLang="en-US" sz="1100" b="1" baseline="30000" dirty="0">
                <a:latin typeface="Arial" panose="020B0604020202020204"/>
              </a:rPr>
              <a:t>1</a:t>
            </a:r>
            <a:r>
              <a:rPr lang="en-US" altLang="en-US" sz="1100" b="1" dirty="0">
                <a:latin typeface="Arial" panose="020B0604020202020204"/>
              </a:rPr>
              <a:t> </a:t>
            </a:r>
            <a:r>
              <a:rPr lang="en-US" altLang="en-US" sz="1100" dirty="0">
                <a:latin typeface="Arial" panose="020B0604020202020204"/>
              </a:rPr>
              <a:t>–</a:t>
            </a:r>
            <a:r>
              <a:rPr lang="en-US" altLang="en-US" sz="1100" b="1" dirty="0">
                <a:latin typeface="Arial" panose="020B0604020202020204"/>
              </a:rPr>
              <a:t> </a:t>
            </a:r>
            <a:r>
              <a:rPr lang="en-US" altLang="en-US" sz="1100" baseline="30000" dirty="0">
                <a:latin typeface="Arial" panose="020B0604020202020204"/>
              </a:rPr>
              <a:t> </a:t>
            </a:r>
            <a:r>
              <a:rPr lang="en-US" sz="1100" kern="0" spc="-10" dirty="0">
                <a:sym typeface="Arial"/>
              </a:rPr>
              <a:t>5% for the 2</a:t>
            </a:r>
            <a:r>
              <a:rPr lang="en-US" sz="1100" kern="0" spc="-10" baseline="30000" dirty="0">
                <a:sym typeface="Arial"/>
              </a:rPr>
              <a:t>nd</a:t>
            </a:r>
            <a:r>
              <a:rPr lang="en-US" sz="1100" kern="0" spc="-10" dirty="0">
                <a:sym typeface="Arial"/>
              </a:rPr>
              <a:t> policy and 10% for each additional policy</a:t>
            </a:r>
            <a:r>
              <a:rPr lang="en-US" altLang="en-US" sz="1100" b="1" dirty="0">
                <a:latin typeface="Arial" panose="020B0604020202020204"/>
              </a:rPr>
              <a:t> </a:t>
            </a:r>
            <a:endParaRPr lang="en-US" altLang="en-US" sz="1100" b="1" dirty="0">
              <a:latin typeface="Arial" panose="020B0604020202020204"/>
              <a:cs typeface="Arial"/>
            </a:endParaRPr>
          </a:p>
          <a:p>
            <a:pPr marL="287020" lvl="1" indent="-171450" eaLnBrk="1" hangingPunct="1">
              <a:defRPr/>
            </a:pPr>
            <a:r>
              <a:rPr lang="en-US" altLang="en-US" sz="1100" b="1" dirty="0">
                <a:latin typeface="Arial" panose="020B0604020202020204"/>
              </a:rPr>
              <a:t>Family plans option</a:t>
            </a:r>
            <a:r>
              <a:rPr lang="en-US" altLang="en-US" sz="1100" baseline="30000" dirty="0">
                <a:solidFill>
                  <a:prstClr val="black"/>
                </a:solidFill>
                <a:latin typeface="Arial" panose="020B0604020202020204"/>
              </a:rPr>
              <a:t>2</a:t>
            </a:r>
            <a:r>
              <a:rPr lang="en-US" altLang="en-US" sz="1100" b="1" dirty="0">
                <a:latin typeface="Arial" panose="020B0604020202020204"/>
              </a:rPr>
              <a:t> </a:t>
            </a:r>
            <a:r>
              <a:rPr lang="en-US" altLang="en-US" sz="1100" dirty="0">
                <a:latin typeface="Arial" panose="020B0604020202020204"/>
              </a:rPr>
              <a:t>–</a:t>
            </a:r>
            <a:r>
              <a:rPr lang="en-US" altLang="en-US" sz="1100" b="1" dirty="0">
                <a:latin typeface="Arial" panose="020B0604020202020204"/>
              </a:rPr>
              <a:t> </a:t>
            </a:r>
            <a:r>
              <a:rPr lang="en-US" altLang="en-US" sz="1100" dirty="0">
                <a:latin typeface="Arial" panose="020B0604020202020204"/>
              </a:rPr>
              <a:t>One policy and a shared deductible for up to three dogs and cats</a:t>
            </a:r>
            <a:endParaRPr lang="en-US" altLang="en-US" sz="1100" dirty="0">
              <a:latin typeface="Arial" panose="020B0604020202020204"/>
              <a:cs typeface="Arial"/>
            </a:endParaRPr>
          </a:p>
          <a:p>
            <a:pPr marL="287020" lvl="1" indent="-171450" eaLnBrk="1" hangingPunct="1">
              <a:defRPr/>
            </a:pPr>
            <a:r>
              <a:rPr lang="en-US" altLang="en-US" sz="1100" b="1" dirty="0">
                <a:solidFill>
                  <a:prstClr val="black"/>
                </a:solidFill>
                <a:latin typeface="Arial" panose="020B0604020202020204"/>
              </a:rPr>
              <a:t>Discounts of up to 30%</a:t>
            </a:r>
            <a:r>
              <a:rPr lang="en-US" altLang="en-US" sz="1100" baseline="30000" dirty="0">
                <a:solidFill>
                  <a:prstClr val="black"/>
                </a:solidFill>
                <a:latin typeface="Arial" panose="020B0604020202020204"/>
              </a:rPr>
              <a:t>3</a:t>
            </a:r>
            <a:r>
              <a:rPr lang="en-US" altLang="en-US" sz="1100" b="1" dirty="0">
                <a:solidFill>
                  <a:prstClr val="black"/>
                </a:solidFill>
                <a:latin typeface="Arial" panose="020B0604020202020204"/>
              </a:rPr>
              <a:t> </a:t>
            </a:r>
            <a:r>
              <a:rPr lang="en-US" altLang="en-US" sz="1100" b="1" dirty="0">
                <a:latin typeface="Arial" panose="020B0604020202020204"/>
              </a:rPr>
              <a:t> </a:t>
            </a:r>
            <a:r>
              <a:rPr lang="en-US" altLang="en-US" sz="1100" dirty="0">
                <a:latin typeface="Arial" panose="020B0604020202020204"/>
              </a:rPr>
              <a:t>–</a:t>
            </a:r>
            <a:r>
              <a:rPr lang="en-US" altLang="en-US" sz="1100" b="1" dirty="0">
                <a:latin typeface="Arial" panose="020B0604020202020204"/>
              </a:rPr>
              <a:t> </a:t>
            </a:r>
            <a:r>
              <a:rPr lang="en-US" altLang="en-US" sz="1100" dirty="0">
                <a:solidFill>
                  <a:prstClr val="black"/>
                </a:solidFill>
                <a:latin typeface="Arial" panose="020B0604020202020204"/>
              </a:rPr>
              <a:t>Enjoy additional savings on pet care, where available</a:t>
            </a:r>
            <a:endParaRPr lang="en-US" altLang="en-US" sz="1100" dirty="0">
              <a:solidFill>
                <a:prstClr val="black"/>
              </a:solidFill>
              <a:latin typeface="Arial" panose="020B0604020202020204"/>
              <a:cs typeface="Arial"/>
            </a:endParaRPr>
          </a:p>
          <a:p>
            <a:pPr eaLnBrk="1" hangingPunct="1">
              <a:lnSpc>
                <a:spcPct val="150000"/>
              </a:lnSpc>
              <a:defRPr/>
            </a:pPr>
            <a:r>
              <a:rPr lang="en-US" altLang="en-US" sz="1100" b="1" dirty="0">
                <a:solidFill>
                  <a:prstClr val="black"/>
                </a:solidFill>
                <a:latin typeface="Arial" panose="020B0604020202020204"/>
              </a:rPr>
              <a:t>Optional Preventive Care coverage</a:t>
            </a:r>
            <a:r>
              <a:rPr lang="en-US" altLang="en-US" sz="1100" b="1" baseline="30000" dirty="0">
                <a:solidFill>
                  <a:prstClr val="black"/>
                </a:solidFill>
                <a:latin typeface="Arial" panose="020B0604020202020204"/>
              </a:rPr>
              <a:t> </a:t>
            </a:r>
            <a:r>
              <a:rPr lang="en-US" altLang="en-US" sz="1100" dirty="0">
                <a:latin typeface="Arial" panose="020B0604020202020204"/>
              </a:rPr>
              <a:t>–</a:t>
            </a:r>
            <a:r>
              <a:rPr lang="en-US" altLang="en-US" sz="1100" dirty="0">
                <a:solidFill>
                  <a:prstClr val="black"/>
                </a:solidFill>
                <a:latin typeface="Arial" panose="020B0604020202020204"/>
              </a:rPr>
              <a:t> Save on routine wellness expenses with industry-leading benefits.</a:t>
            </a:r>
            <a:endParaRPr lang="en-US" altLang="en-US" sz="1100" dirty="0">
              <a:solidFill>
                <a:prstClr val="black"/>
              </a:solidFill>
              <a:latin typeface="Arial" panose="020B0604020202020204"/>
              <a:cs typeface="Arial"/>
            </a:endParaRPr>
          </a:p>
          <a:p>
            <a:pPr eaLnBrk="1" hangingPunct="1">
              <a:defRPr/>
            </a:pPr>
            <a:endParaRPr lang="en-US" altLang="en-US" sz="1100" dirty="0">
              <a:solidFill>
                <a:srgbClr val="ED048D"/>
              </a:solidFill>
              <a:latin typeface="Arial" panose="020B0604020202020204"/>
              <a:cs typeface="Arial"/>
            </a:endParaRPr>
          </a:p>
          <a:p>
            <a:pPr eaLnBrk="1" hangingPunct="1">
              <a:lnSpc>
                <a:spcPts val="1425"/>
              </a:lnSpc>
              <a:spcAft>
                <a:spcPts val="300"/>
              </a:spcAft>
              <a:defRPr/>
            </a:pPr>
            <a:endParaRPr lang="en-US" altLang="en-US" sz="1100">
              <a:solidFill>
                <a:prstClr val="black"/>
              </a:solidFill>
              <a:latin typeface="Arial" panose="020B0604020202020204"/>
            </a:endParaRPr>
          </a:p>
          <a:p>
            <a:pPr marL="137160" indent="-137160" eaLnBrk="1" hangingPunct="1">
              <a:buFont typeface="Arial" panose="020B0604020202020204" pitchFamily="34" charset="0"/>
              <a:buChar char="•"/>
              <a:defRPr/>
            </a:pPr>
            <a:endParaRPr lang="en-US" altLang="en-US" sz="1100">
              <a:solidFill>
                <a:prstClr val="black"/>
              </a:solidFill>
              <a:latin typeface="Arial" panose="020B0604020202020204"/>
            </a:endParaRPr>
          </a:p>
          <a:p>
            <a:pPr marL="137160" indent="-137160" eaLnBrk="1" hangingPunct="1">
              <a:lnSpc>
                <a:spcPts val="1425"/>
              </a:lnSpc>
              <a:spcAft>
                <a:spcPts val="300"/>
              </a:spcAft>
              <a:buFont typeface="Arial" panose="020B0604020202020204" pitchFamily="34" charset="0"/>
              <a:buChar char="•"/>
              <a:defRPr/>
            </a:pPr>
            <a:endParaRPr lang="en-US" altLang="en-US" sz="1100" baseline="30000">
              <a:solidFill>
                <a:prstClr val="black"/>
              </a:solidFill>
              <a:latin typeface="Arial" panose="020B0604020202020204"/>
            </a:endParaRPr>
          </a:p>
        </p:txBody>
      </p:sp>
      <p:sp>
        <p:nvSpPr>
          <p:cNvPr id="6" name="Rectangle 5">
            <a:extLst>
              <a:ext uri="{FF2B5EF4-FFF2-40B4-BE49-F238E27FC236}">
                <a16:creationId xmlns:a16="http://schemas.microsoft.com/office/drawing/2014/main" id="{5BEC8BF6-7837-DBA8-983D-12E4332B9D18}"/>
              </a:ext>
            </a:extLst>
          </p:cNvPr>
          <p:cNvSpPr/>
          <p:nvPr/>
        </p:nvSpPr>
        <p:spPr>
          <a:xfrm>
            <a:off x="1905" y="1242838"/>
            <a:ext cx="7772400" cy="2679192"/>
          </a:xfrm>
          <a:prstGeom prst="rect">
            <a:avLst/>
          </a:prstGeom>
          <a:solidFill>
            <a:srgbClr val="0061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2">
            <a:extLst>
              <a:ext uri="{FF2B5EF4-FFF2-40B4-BE49-F238E27FC236}">
                <a16:creationId xmlns:a16="http://schemas.microsoft.com/office/drawing/2014/main" id="{CFF1E65A-84F0-C57F-46A1-A5F26BA8E184}"/>
              </a:ext>
            </a:extLst>
          </p:cNvPr>
          <p:cNvSpPr txBox="1">
            <a:spLocks/>
          </p:cNvSpPr>
          <p:nvPr/>
        </p:nvSpPr>
        <p:spPr>
          <a:xfrm>
            <a:off x="457200" y="2055894"/>
            <a:ext cx="3657600" cy="712259"/>
          </a:xfrm>
          <a:prstGeom prst="rect">
            <a:avLst/>
          </a:prstGeom>
        </p:spPr>
        <p:txBody>
          <a:bodyPr lIns="0" rIns="0" anchor="b" anchorCtr="0"/>
          <a:lstStyle>
            <a:lvl1pPr algn="l" defTabSz="776288" rtl="0" eaLnBrk="0" fontAlgn="base" hangingPunct="0">
              <a:spcBef>
                <a:spcPct val="0"/>
              </a:spcBef>
              <a:spcAft>
                <a:spcPct val="0"/>
              </a:spcAft>
              <a:defRPr b="1" kern="1200" spc="-50">
                <a:solidFill>
                  <a:schemeClr val="tx1"/>
                </a:solidFill>
                <a:latin typeface="+mj-lt"/>
                <a:ea typeface="+mj-ea"/>
                <a:cs typeface="+mj-cs"/>
              </a:defRPr>
            </a:lvl1pPr>
            <a:lvl2pPr algn="l" defTabSz="776288" rtl="0" eaLnBrk="0" fontAlgn="base" hangingPunct="0">
              <a:spcBef>
                <a:spcPct val="0"/>
              </a:spcBef>
              <a:spcAft>
                <a:spcPct val="0"/>
              </a:spcAft>
              <a:defRPr b="1">
                <a:solidFill>
                  <a:schemeClr val="tx1"/>
                </a:solidFill>
                <a:latin typeface="Arial" panose="020B0604020202020204" pitchFamily="34" charset="0"/>
              </a:defRPr>
            </a:lvl2pPr>
            <a:lvl3pPr algn="l" defTabSz="776288" rtl="0" eaLnBrk="0" fontAlgn="base" hangingPunct="0">
              <a:spcBef>
                <a:spcPct val="0"/>
              </a:spcBef>
              <a:spcAft>
                <a:spcPct val="0"/>
              </a:spcAft>
              <a:defRPr b="1">
                <a:solidFill>
                  <a:schemeClr val="tx1"/>
                </a:solidFill>
                <a:latin typeface="Arial" panose="020B0604020202020204" pitchFamily="34" charset="0"/>
              </a:defRPr>
            </a:lvl3pPr>
            <a:lvl4pPr algn="l" defTabSz="776288" rtl="0" eaLnBrk="0" fontAlgn="base" hangingPunct="0">
              <a:spcBef>
                <a:spcPct val="0"/>
              </a:spcBef>
              <a:spcAft>
                <a:spcPct val="0"/>
              </a:spcAft>
              <a:defRPr b="1">
                <a:solidFill>
                  <a:schemeClr val="tx1"/>
                </a:solidFill>
                <a:latin typeface="Arial" panose="020B0604020202020204" pitchFamily="34" charset="0"/>
              </a:defRPr>
            </a:lvl4pPr>
            <a:lvl5pPr algn="l" defTabSz="776288" rtl="0" eaLnBrk="0" fontAlgn="base" hangingPunct="0">
              <a:spcBef>
                <a:spcPct val="0"/>
              </a:spcBef>
              <a:spcAft>
                <a:spcPct val="0"/>
              </a:spcAft>
              <a:defRPr b="1">
                <a:solidFill>
                  <a:schemeClr val="tx1"/>
                </a:solidFill>
                <a:latin typeface="Arial" panose="020B0604020202020204" pitchFamily="34" charset="0"/>
              </a:defRPr>
            </a:lvl5pPr>
            <a:lvl6pPr marL="457200" algn="l" defTabSz="776288" rtl="0" fontAlgn="base">
              <a:spcBef>
                <a:spcPct val="0"/>
              </a:spcBef>
              <a:spcAft>
                <a:spcPct val="0"/>
              </a:spcAft>
              <a:defRPr b="1">
                <a:solidFill>
                  <a:schemeClr val="tx1"/>
                </a:solidFill>
                <a:latin typeface="Arial" panose="020B0604020202020204" pitchFamily="34" charset="0"/>
              </a:defRPr>
            </a:lvl6pPr>
            <a:lvl7pPr marL="914400" algn="l" defTabSz="776288" rtl="0" fontAlgn="base">
              <a:spcBef>
                <a:spcPct val="0"/>
              </a:spcBef>
              <a:spcAft>
                <a:spcPct val="0"/>
              </a:spcAft>
              <a:defRPr b="1">
                <a:solidFill>
                  <a:schemeClr val="tx1"/>
                </a:solidFill>
                <a:latin typeface="Arial" panose="020B0604020202020204" pitchFamily="34" charset="0"/>
              </a:defRPr>
            </a:lvl7pPr>
            <a:lvl8pPr marL="1371600" algn="l" defTabSz="776288" rtl="0" fontAlgn="base">
              <a:spcBef>
                <a:spcPct val="0"/>
              </a:spcBef>
              <a:spcAft>
                <a:spcPct val="0"/>
              </a:spcAft>
              <a:defRPr b="1">
                <a:solidFill>
                  <a:schemeClr val="tx1"/>
                </a:solidFill>
                <a:latin typeface="Arial" panose="020B0604020202020204" pitchFamily="34" charset="0"/>
              </a:defRPr>
            </a:lvl8pPr>
            <a:lvl9pPr marL="1828800" algn="l" defTabSz="776288" rtl="0" fontAlgn="base">
              <a:spcBef>
                <a:spcPct val="0"/>
              </a:spcBef>
              <a:spcAft>
                <a:spcPct val="0"/>
              </a:spcAft>
              <a:defRPr b="1">
                <a:solidFill>
                  <a:schemeClr val="tx1"/>
                </a:solidFill>
                <a:latin typeface="Arial" panose="020B0604020202020204" pitchFamily="34" charset="0"/>
              </a:defRPr>
            </a:lvl9pPr>
          </a:lstStyle>
          <a:p>
            <a:pPr defTabSz="777240" eaLnBrk="1" fontAlgn="auto" hangingPunct="1">
              <a:spcAft>
                <a:spcPts val="0"/>
              </a:spcAft>
              <a:defRPr/>
            </a:pPr>
            <a:endParaRPr lang="en-US" sz="2300" b="0">
              <a:solidFill>
                <a:schemeClr val="bg1"/>
              </a:solidFill>
              <a:latin typeface="Georgia" panose="02040502050405020303" pitchFamily="18" charset="0"/>
            </a:endParaRPr>
          </a:p>
        </p:txBody>
      </p:sp>
      <p:sp>
        <p:nvSpPr>
          <p:cNvPr id="30" name="Rectangle 29">
            <a:extLst>
              <a:ext uri="{FF2B5EF4-FFF2-40B4-BE49-F238E27FC236}">
                <a16:creationId xmlns:a16="http://schemas.microsoft.com/office/drawing/2014/main" id="{6AF1719E-E541-7FD7-4934-34A96BB1DD1E}"/>
              </a:ext>
            </a:extLst>
          </p:cNvPr>
          <p:cNvSpPr/>
          <p:nvPr/>
        </p:nvSpPr>
        <p:spPr bwMode="auto">
          <a:xfrm>
            <a:off x="3946525" y="1581150"/>
            <a:ext cx="3449638" cy="17033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Text Placeholder 65">
            <a:extLst>
              <a:ext uri="{FF2B5EF4-FFF2-40B4-BE49-F238E27FC236}">
                <a16:creationId xmlns:a16="http://schemas.microsoft.com/office/drawing/2014/main" id="{06672C50-3F17-EE66-D8A6-0CEA9F9F1FB3}"/>
              </a:ext>
            </a:extLst>
          </p:cNvPr>
          <p:cNvSpPr txBox="1">
            <a:spLocks noChangeArrowheads="1"/>
          </p:cNvSpPr>
          <p:nvPr/>
        </p:nvSpPr>
        <p:spPr bwMode="auto">
          <a:xfrm>
            <a:off x="3563375" y="5622479"/>
            <a:ext cx="692073" cy="361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nchorCtr="0"/>
          <a:lstStyle>
            <a:lvl1pPr defTabSz="776288">
              <a:defRPr>
                <a:solidFill>
                  <a:schemeClr val="tx1"/>
                </a:solidFill>
                <a:latin typeface="Arial" panose="020B0604020202020204" pitchFamily="34" charset="0"/>
              </a:defRPr>
            </a:lvl1pPr>
            <a:lvl2pPr marL="115888" indent="-115888" defTabSz="776288">
              <a:defRPr>
                <a:solidFill>
                  <a:schemeClr val="tx1"/>
                </a:solidFill>
                <a:latin typeface="Arial" panose="020B0604020202020204" pitchFamily="34" charset="0"/>
              </a:defRPr>
            </a:lvl2pPr>
            <a:lvl3pPr marL="230188" indent="-111125" defTabSz="776288">
              <a:defRPr>
                <a:solidFill>
                  <a:schemeClr val="tx1"/>
                </a:solidFill>
                <a:latin typeface="Arial" panose="020B0604020202020204" pitchFamily="34" charset="0"/>
              </a:defRPr>
            </a:lvl3pPr>
            <a:lvl4pPr marL="341313" indent="-111125" defTabSz="776288">
              <a:defRPr>
                <a:solidFill>
                  <a:schemeClr val="tx1"/>
                </a:solidFill>
                <a:latin typeface="Arial" panose="020B0604020202020204" pitchFamily="34" charset="0"/>
              </a:defRPr>
            </a:lvl4pPr>
            <a:lvl5pPr marL="457200" indent="-115888" defTabSz="776288">
              <a:defRPr>
                <a:solidFill>
                  <a:schemeClr val="tx1"/>
                </a:solidFill>
                <a:latin typeface="Arial" panose="020B0604020202020204" pitchFamily="34" charset="0"/>
              </a:defRPr>
            </a:lvl5pPr>
            <a:lvl6pPr marL="914400" indent="-115888" defTabSz="776288" eaLnBrk="0" fontAlgn="base" hangingPunct="0">
              <a:spcBef>
                <a:spcPct val="0"/>
              </a:spcBef>
              <a:spcAft>
                <a:spcPct val="0"/>
              </a:spcAft>
              <a:defRPr>
                <a:solidFill>
                  <a:schemeClr val="tx1"/>
                </a:solidFill>
                <a:latin typeface="Arial" panose="020B0604020202020204" pitchFamily="34" charset="0"/>
              </a:defRPr>
            </a:lvl6pPr>
            <a:lvl7pPr marL="1371600" indent="-115888" defTabSz="776288" eaLnBrk="0" fontAlgn="base" hangingPunct="0">
              <a:spcBef>
                <a:spcPct val="0"/>
              </a:spcBef>
              <a:spcAft>
                <a:spcPct val="0"/>
              </a:spcAft>
              <a:defRPr>
                <a:solidFill>
                  <a:schemeClr val="tx1"/>
                </a:solidFill>
                <a:latin typeface="Arial" panose="020B0604020202020204" pitchFamily="34" charset="0"/>
              </a:defRPr>
            </a:lvl7pPr>
            <a:lvl8pPr marL="1828800" indent="-115888" defTabSz="776288" eaLnBrk="0" fontAlgn="base" hangingPunct="0">
              <a:spcBef>
                <a:spcPct val="0"/>
              </a:spcBef>
              <a:spcAft>
                <a:spcPct val="0"/>
              </a:spcAft>
              <a:defRPr>
                <a:solidFill>
                  <a:schemeClr val="tx1"/>
                </a:solidFill>
                <a:latin typeface="Arial" panose="020B0604020202020204" pitchFamily="34" charset="0"/>
              </a:defRPr>
            </a:lvl8pPr>
            <a:lvl9pPr marL="2286000" indent="-115888" defTabSz="776288"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200"/>
              </a:spcBef>
            </a:pPr>
            <a:endParaRPr lang="en-US" altLang="en-US" sz="1000"/>
          </a:p>
        </p:txBody>
      </p:sp>
      <p:sp>
        <p:nvSpPr>
          <p:cNvPr id="12" name="Text Placeholder 58">
            <a:extLst>
              <a:ext uri="{FF2B5EF4-FFF2-40B4-BE49-F238E27FC236}">
                <a16:creationId xmlns:a16="http://schemas.microsoft.com/office/drawing/2014/main" id="{DC352DBA-7F74-F895-4AB8-5B915A30B6A0}"/>
              </a:ext>
            </a:extLst>
          </p:cNvPr>
          <p:cNvSpPr txBox="1">
            <a:spLocks noChangeArrowheads="1"/>
          </p:cNvSpPr>
          <p:nvPr/>
        </p:nvSpPr>
        <p:spPr bwMode="auto">
          <a:xfrm>
            <a:off x="489898" y="4194870"/>
            <a:ext cx="6693250" cy="4008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45720" rIns="0" bIns="45720" anchor="t"/>
          <a:lstStyle>
            <a:lvl1pPr algn="l" defTabSz="776288" rtl="0" eaLnBrk="0" fontAlgn="base" hangingPunct="0">
              <a:spcBef>
                <a:spcPct val="0"/>
              </a:spcBef>
              <a:spcAft>
                <a:spcPts val="600"/>
              </a:spcAft>
              <a:buFont typeface="Arial" panose="020B0604020202020204" pitchFamily="34" charset="0"/>
              <a:defRPr sz="1000" kern="1200">
                <a:solidFill>
                  <a:schemeClr val="tx1"/>
                </a:solidFill>
                <a:latin typeface="+mn-lt"/>
                <a:ea typeface="+mn-ea"/>
                <a:cs typeface="+mn-cs"/>
              </a:defRPr>
            </a:lvl1pPr>
            <a:lvl2pPr marL="115888"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2pPr>
            <a:lvl3pPr marL="230188"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3pPr>
            <a:lvl4pPr marL="341313"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4pPr>
            <a:lvl5pPr marL="457200"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eaLnBrk="1" hangingPunct="1">
              <a:lnSpc>
                <a:spcPts val="1425"/>
              </a:lnSpc>
            </a:pPr>
            <a:r>
              <a:rPr lang="en-US" altLang="en-US" sz="1100" b="1"/>
              <a:t>MetLife Pet Insurance </a:t>
            </a:r>
            <a:r>
              <a:rPr lang="en-US" altLang="en-US" sz="1100"/>
              <a:t>helps cover the costs of unexpected accidents or illnesses, so nothing gets in the way of caring for your pet when they need it most. </a:t>
            </a:r>
            <a:br>
              <a:rPr lang="en-US" altLang="en-US" sz="1100"/>
            </a:br>
            <a:endParaRPr lang="en-US" altLang="en-US" sz="1100">
              <a:solidFill>
                <a:prstClr val="black"/>
              </a:solidFill>
              <a:latin typeface="Arial" panose="020B0604020202020204"/>
            </a:endParaRPr>
          </a:p>
          <a:p>
            <a:pPr marL="137160" indent="-137160" eaLnBrk="1" hangingPunct="1">
              <a:buFont typeface="Arial" panose="020B0604020202020204" pitchFamily="34" charset="0"/>
              <a:buChar char="•"/>
              <a:defRPr/>
            </a:pPr>
            <a:endParaRPr lang="en-US" altLang="en-US" sz="1100">
              <a:solidFill>
                <a:prstClr val="black"/>
              </a:solidFill>
              <a:latin typeface="Arial" panose="020B0604020202020204"/>
            </a:endParaRPr>
          </a:p>
          <a:p>
            <a:pPr marL="137160" indent="-137160" eaLnBrk="1" hangingPunct="1">
              <a:lnSpc>
                <a:spcPts val="1425"/>
              </a:lnSpc>
              <a:spcAft>
                <a:spcPts val="300"/>
              </a:spcAft>
              <a:buFont typeface="Arial" panose="020B0604020202020204" pitchFamily="34" charset="0"/>
              <a:buChar char="•"/>
              <a:defRPr/>
            </a:pPr>
            <a:endParaRPr lang="en-US" altLang="en-US" sz="1100" baseline="30000">
              <a:solidFill>
                <a:prstClr val="black"/>
              </a:solidFill>
              <a:latin typeface="Arial" panose="020B0604020202020204"/>
            </a:endParaRPr>
          </a:p>
        </p:txBody>
      </p:sp>
      <p:graphicFrame>
        <p:nvGraphicFramePr>
          <p:cNvPr id="18" name="Table 4">
            <a:extLst>
              <a:ext uri="{FF2B5EF4-FFF2-40B4-BE49-F238E27FC236}">
                <a16:creationId xmlns:a16="http://schemas.microsoft.com/office/drawing/2014/main" id="{B566033A-7CFB-605A-0AC0-F2D1CF01D6C7}"/>
              </a:ext>
            </a:extLst>
          </p:cNvPr>
          <p:cNvGraphicFramePr>
            <a:graphicFrameLocks noGrp="1"/>
          </p:cNvGraphicFramePr>
          <p:nvPr>
            <p:extLst>
              <p:ext uri="{D42A27DB-BD31-4B8C-83A1-F6EECF244321}">
                <p14:modId xmlns:p14="http://schemas.microsoft.com/office/powerpoint/2010/main" val="95123196"/>
              </p:ext>
            </p:extLst>
          </p:nvPr>
        </p:nvGraphicFramePr>
        <p:xfrm>
          <a:off x="308524" y="8526598"/>
          <a:ext cx="7172326" cy="960120"/>
        </p:xfrm>
        <a:graphic>
          <a:graphicData uri="http://schemas.openxmlformats.org/drawingml/2006/table">
            <a:tbl>
              <a:tblPr firstRow="1" bandRow="1">
                <a:tableStyleId>{5C22544A-7EE6-4342-B048-85BDC9FD1C3A}</a:tableStyleId>
              </a:tblPr>
              <a:tblGrid>
                <a:gridCol w="1434465">
                  <a:extLst>
                    <a:ext uri="{9D8B030D-6E8A-4147-A177-3AD203B41FA5}">
                      <a16:colId xmlns:a16="http://schemas.microsoft.com/office/drawing/2014/main" val="4081870948"/>
                    </a:ext>
                  </a:extLst>
                </a:gridCol>
                <a:gridCol w="1434465">
                  <a:extLst>
                    <a:ext uri="{9D8B030D-6E8A-4147-A177-3AD203B41FA5}">
                      <a16:colId xmlns:a16="http://schemas.microsoft.com/office/drawing/2014/main" val="4151379064"/>
                    </a:ext>
                  </a:extLst>
                </a:gridCol>
                <a:gridCol w="1237085">
                  <a:extLst>
                    <a:ext uri="{9D8B030D-6E8A-4147-A177-3AD203B41FA5}">
                      <a16:colId xmlns:a16="http://schemas.microsoft.com/office/drawing/2014/main" val="118904183"/>
                    </a:ext>
                  </a:extLst>
                </a:gridCol>
                <a:gridCol w="1572299">
                  <a:extLst>
                    <a:ext uri="{9D8B030D-6E8A-4147-A177-3AD203B41FA5}">
                      <a16:colId xmlns:a16="http://schemas.microsoft.com/office/drawing/2014/main" val="1439637454"/>
                    </a:ext>
                  </a:extLst>
                </a:gridCol>
                <a:gridCol w="1494012">
                  <a:extLst>
                    <a:ext uri="{9D8B030D-6E8A-4147-A177-3AD203B41FA5}">
                      <a16:colId xmlns:a16="http://schemas.microsoft.com/office/drawing/2014/main" val="781346154"/>
                    </a:ext>
                  </a:extLst>
                </a:gridCol>
              </a:tblGrid>
              <a:tr h="946073">
                <a:tc>
                  <a:txBody>
                    <a:bodyPr/>
                    <a:lstStyle/>
                    <a:p>
                      <a:r>
                        <a:rPr lang="en-US" sz="950" b="0">
                          <a:solidFill>
                            <a:schemeClr val="tx1"/>
                          </a:solidFill>
                        </a:rPr>
                        <a:t>Choose the coverage that’s right for you.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950" b="0">
                          <a:solidFill>
                            <a:schemeClr val="tx1"/>
                          </a:solidFill>
                        </a:rPr>
                        <a:t>Download our </a:t>
                      </a:r>
                      <a:br>
                        <a:rPr lang="en-US" sz="950" b="0">
                          <a:solidFill>
                            <a:schemeClr val="tx1"/>
                          </a:solidFill>
                        </a:rPr>
                      </a:br>
                      <a:r>
                        <a:rPr lang="en-US" sz="950" b="0">
                          <a:solidFill>
                            <a:schemeClr val="tx1"/>
                          </a:solidFill>
                        </a:rPr>
                        <a:t>mobile app</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950" b="0">
                          <a:solidFill>
                            <a:schemeClr val="tx1"/>
                          </a:solidFill>
                        </a:rPr>
                        <a:t>Visit any U.S.-licensed veterinarian or emergency clinic.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950" b="0">
                          <a:solidFill>
                            <a:schemeClr val="tx1"/>
                          </a:solidFill>
                        </a:rPr>
                        <a:t>Pay the bill within 90 days and send it to us with your claim documents through our mobile app, online portal, email, fax or mail.</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950" b="0">
                          <a:solidFill>
                            <a:schemeClr val="tx1"/>
                          </a:solidFill>
                        </a:rPr>
                        <a:t>Get a percentage of your money reimbursed</a:t>
                      </a:r>
                      <a:r>
                        <a:rPr lang="en-US" sz="1000" b="0" baseline="30000">
                          <a:solidFill>
                            <a:prstClr val="black"/>
                          </a:solidFill>
                          <a:latin typeface="+mn-lt"/>
                        </a:rPr>
                        <a:t>4</a:t>
                      </a:r>
                      <a:r>
                        <a:rPr lang="en-US" sz="950" b="0">
                          <a:solidFill>
                            <a:schemeClr val="tx1"/>
                          </a:solidFill>
                        </a:rPr>
                        <a:t> by check or direct deposit if the claim expense is covered under the policy.</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17635087"/>
                  </a:ext>
                </a:extLst>
              </a:tr>
            </a:tbl>
          </a:graphicData>
        </a:graphic>
      </p:graphicFrame>
      <p:grpSp>
        <p:nvGrpSpPr>
          <p:cNvPr id="21" name="Group 20">
            <a:extLst>
              <a:ext uri="{FF2B5EF4-FFF2-40B4-BE49-F238E27FC236}">
                <a16:creationId xmlns:a16="http://schemas.microsoft.com/office/drawing/2014/main" id="{7BAB8068-08E3-EAB2-3140-1E9C58CBC0AD}"/>
              </a:ext>
            </a:extLst>
          </p:cNvPr>
          <p:cNvGrpSpPr/>
          <p:nvPr/>
        </p:nvGrpSpPr>
        <p:grpSpPr>
          <a:xfrm>
            <a:off x="662771" y="7989916"/>
            <a:ext cx="5950281" cy="425362"/>
            <a:chOff x="9463352" y="6084686"/>
            <a:chExt cx="5950281" cy="425362"/>
          </a:xfrm>
        </p:grpSpPr>
        <p:pic>
          <p:nvPicPr>
            <p:cNvPr id="22" name="Picture 21" descr="Icon&#10;&#10;Description automatically generated">
              <a:extLst>
                <a:ext uri="{FF2B5EF4-FFF2-40B4-BE49-F238E27FC236}">
                  <a16:creationId xmlns:a16="http://schemas.microsoft.com/office/drawing/2014/main" id="{053A34D2-69CF-C7B3-AD69-067532223E06}"/>
                </a:ext>
              </a:extLst>
            </p:cNvPr>
            <p:cNvPicPr>
              <a:picLocks noChangeAspect="1"/>
            </p:cNvPicPr>
            <p:nvPr/>
          </p:nvPicPr>
          <p:blipFill>
            <a:blip r:embed="rId3" cstate="hqprint">
              <a:extLst>
                <a:ext uri="{28A0092B-C50C-407E-A947-70E740481C1C}">
                  <a14:useLocalDpi xmlns:a14="http://schemas.microsoft.com/office/drawing/2010/main"/>
                </a:ext>
              </a:extLst>
            </a:blip>
            <a:stretch>
              <a:fillRect/>
            </a:stretch>
          </p:blipFill>
          <p:spPr>
            <a:xfrm>
              <a:off x="10973295" y="6122203"/>
              <a:ext cx="387845" cy="387845"/>
            </a:xfrm>
            <a:prstGeom prst="rect">
              <a:avLst/>
            </a:prstGeom>
          </p:spPr>
        </p:pic>
        <p:pic>
          <p:nvPicPr>
            <p:cNvPr id="23" name="Picture 22" descr="Icon&#10;&#10;Description automatically generated">
              <a:extLst>
                <a:ext uri="{FF2B5EF4-FFF2-40B4-BE49-F238E27FC236}">
                  <a16:creationId xmlns:a16="http://schemas.microsoft.com/office/drawing/2014/main" id="{F87DA37E-A7E6-0D7C-BB2F-CCD020F9AEE4}"/>
                </a:ext>
              </a:extLst>
            </p:cNvPr>
            <p:cNvPicPr>
              <a:picLocks noChangeAspect="1"/>
            </p:cNvPicPr>
            <p:nvPr/>
          </p:nvPicPr>
          <p:blipFill>
            <a:blip r:embed="rId4" cstate="hqprint">
              <a:extLst>
                <a:ext uri="{28A0092B-C50C-407E-A947-70E740481C1C}">
                  <a14:useLocalDpi xmlns:a14="http://schemas.microsoft.com/office/drawing/2010/main"/>
                </a:ext>
              </a:extLst>
            </a:blip>
            <a:stretch>
              <a:fillRect/>
            </a:stretch>
          </p:blipFill>
          <p:spPr>
            <a:xfrm>
              <a:off x="9463352" y="6112892"/>
              <a:ext cx="387845" cy="387845"/>
            </a:xfrm>
            <a:prstGeom prst="rect">
              <a:avLst/>
            </a:prstGeom>
          </p:spPr>
        </p:pic>
        <p:pic>
          <p:nvPicPr>
            <p:cNvPr id="24" name="Picture 23" descr="Icon&#10;&#10;Description automatically generated">
              <a:extLst>
                <a:ext uri="{FF2B5EF4-FFF2-40B4-BE49-F238E27FC236}">
                  <a16:creationId xmlns:a16="http://schemas.microsoft.com/office/drawing/2014/main" id="{949AC81C-DA3D-2F09-FD78-DD672A7F63D1}"/>
                </a:ext>
              </a:extLst>
            </p:cNvPr>
            <p:cNvPicPr>
              <a:picLocks noChangeAspect="1"/>
            </p:cNvPicPr>
            <p:nvPr/>
          </p:nvPicPr>
          <p:blipFill>
            <a:blip r:embed="rId5" cstate="hqprint">
              <a:extLst>
                <a:ext uri="{28A0092B-C50C-407E-A947-70E740481C1C}">
                  <a14:useLocalDpi xmlns:a14="http://schemas.microsoft.com/office/drawing/2010/main"/>
                </a:ext>
              </a:extLst>
            </a:blip>
            <a:stretch>
              <a:fillRect/>
            </a:stretch>
          </p:blipFill>
          <p:spPr>
            <a:xfrm>
              <a:off x="15025788" y="6122203"/>
              <a:ext cx="387845" cy="387845"/>
            </a:xfrm>
            <a:prstGeom prst="rect">
              <a:avLst/>
            </a:prstGeom>
          </p:spPr>
        </p:pic>
        <p:pic>
          <p:nvPicPr>
            <p:cNvPr id="25" name="Picture 24" descr="Icon&#10;&#10;Description automatically generated">
              <a:extLst>
                <a:ext uri="{FF2B5EF4-FFF2-40B4-BE49-F238E27FC236}">
                  <a16:creationId xmlns:a16="http://schemas.microsoft.com/office/drawing/2014/main" id="{A7A914C0-7E7D-F5C4-B7D8-A02AA8360452}"/>
                </a:ext>
              </a:extLst>
            </p:cNvPr>
            <p:cNvPicPr>
              <a:picLocks noChangeAspect="1"/>
            </p:cNvPicPr>
            <p:nvPr/>
          </p:nvPicPr>
          <p:blipFill>
            <a:blip r:embed="rId6" cstate="hqprint">
              <a:extLst>
                <a:ext uri="{28A0092B-C50C-407E-A947-70E740481C1C}">
                  <a14:useLocalDpi xmlns:a14="http://schemas.microsoft.com/office/drawing/2010/main"/>
                </a:ext>
              </a:extLst>
            </a:blip>
            <a:stretch>
              <a:fillRect/>
            </a:stretch>
          </p:blipFill>
          <p:spPr>
            <a:xfrm>
              <a:off x="13648687" y="6084686"/>
              <a:ext cx="387845" cy="387845"/>
            </a:xfrm>
            <a:prstGeom prst="rect">
              <a:avLst/>
            </a:prstGeom>
          </p:spPr>
        </p:pic>
        <p:pic>
          <p:nvPicPr>
            <p:cNvPr id="26" name="Picture 25" descr="Icon&#10;&#10;Description automatically generated">
              <a:extLst>
                <a:ext uri="{FF2B5EF4-FFF2-40B4-BE49-F238E27FC236}">
                  <a16:creationId xmlns:a16="http://schemas.microsoft.com/office/drawing/2014/main" id="{CDA8CBA6-AC6C-69E1-5B5F-37F1C6032258}"/>
                </a:ext>
              </a:extLst>
            </p:cNvPr>
            <p:cNvPicPr>
              <a:picLocks noChangeAspect="1"/>
            </p:cNvPicPr>
            <p:nvPr/>
          </p:nvPicPr>
          <p:blipFill>
            <a:blip r:embed="rId7" cstate="hqprint">
              <a:extLst>
                <a:ext uri="{28A0092B-C50C-407E-A947-70E740481C1C}">
                  <a14:useLocalDpi xmlns:a14="http://schemas.microsoft.com/office/drawing/2010/main"/>
                </a:ext>
              </a:extLst>
            </a:blip>
            <a:stretch>
              <a:fillRect/>
            </a:stretch>
          </p:blipFill>
          <p:spPr>
            <a:xfrm>
              <a:off x="12266071" y="6122203"/>
              <a:ext cx="387845" cy="387845"/>
            </a:xfrm>
            <a:prstGeom prst="rect">
              <a:avLst/>
            </a:prstGeom>
          </p:spPr>
        </p:pic>
        <p:sp>
          <p:nvSpPr>
            <p:cNvPr id="29" name="Right Triangle 28">
              <a:extLst>
                <a:ext uri="{FF2B5EF4-FFF2-40B4-BE49-F238E27FC236}">
                  <a16:creationId xmlns:a16="http://schemas.microsoft.com/office/drawing/2014/main" id="{3117D65A-1AF8-2112-72A0-84C85C6FBAA9}"/>
                </a:ext>
              </a:extLst>
            </p:cNvPr>
            <p:cNvSpPr/>
            <p:nvPr/>
          </p:nvSpPr>
          <p:spPr>
            <a:xfrm rot="13500000">
              <a:off x="10341288" y="6231333"/>
              <a:ext cx="172306" cy="172306"/>
            </a:xfrm>
            <a:prstGeom prst="rtTriangl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Triangle 34">
              <a:extLst>
                <a:ext uri="{FF2B5EF4-FFF2-40B4-BE49-F238E27FC236}">
                  <a16:creationId xmlns:a16="http://schemas.microsoft.com/office/drawing/2014/main" id="{08C38122-BECD-2A3E-260D-D6804AB175CE}"/>
                </a:ext>
              </a:extLst>
            </p:cNvPr>
            <p:cNvSpPr/>
            <p:nvPr/>
          </p:nvSpPr>
          <p:spPr>
            <a:xfrm rot="13500000">
              <a:off x="11712888" y="6231334"/>
              <a:ext cx="172306" cy="172306"/>
            </a:xfrm>
            <a:prstGeom prst="rtTriangl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Triangle 35">
              <a:extLst>
                <a:ext uri="{FF2B5EF4-FFF2-40B4-BE49-F238E27FC236}">
                  <a16:creationId xmlns:a16="http://schemas.microsoft.com/office/drawing/2014/main" id="{F98DF40B-A6BC-C913-F52E-35FBF07D9204}"/>
                </a:ext>
              </a:extLst>
            </p:cNvPr>
            <p:cNvSpPr/>
            <p:nvPr/>
          </p:nvSpPr>
          <p:spPr>
            <a:xfrm rot="13500000">
              <a:off x="13092237" y="6231334"/>
              <a:ext cx="172306" cy="172306"/>
            </a:xfrm>
            <a:prstGeom prst="rtTriangl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ight Triangle 36">
              <a:extLst>
                <a:ext uri="{FF2B5EF4-FFF2-40B4-BE49-F238E27FC236}">
                  <a16:creationId xmlns:a16="http://schemas.microsoft.com/office/drawing/2014/main" id="{53AD4084-FD2E-ABB2-FD11-C4F6407CA325}"/>
                </a:ext>
              </a:extLst>
            </p:cNvPr>
            <p:cNvSpPr/>
            <p:nvPr/>
          </p:nvSpPr>
          <p:spPr>
            <a:xfrm rot="13500000">
              <a:off x="14448339" y="6231334"/>
              <a:ext cx="172306" cy="172306"/>
            </a:xfrm>
            <a:prstGeom prst="rtTriangl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a:extLst>
              <a:ext uri="{FF2B5EF4-FFF2-40B4-BE49-F238E27FC236}">
                <a16:creationId xmlns:a16="http://schemas.microsoft.com/office/drawing/2014/main" id="{848DDD16-110C-A8AF-3CC6-C43DB5E08A88}"/>
              </a:ext>
            </a:extLst>
          </p:cNvPr>
          <p:cNvPicPr>
            <a:picLocks noChangeAspect="1"/>
          </p:cNvPicPr>
          <p:nvPr/>
        </p:nvPicPr>
        <p:blipFill>
          <a:blip r:embed="rId8"/>
          <a:stretch>
            <a:fillRect/>
          </a:stretch>
        </p:blipFill>
        <p:spPr>
          <a:xfrm>
            <a:off x="454025" y="538217"/>
            <a:ext cx="3619501" cy="325348"/>
          </a:xfrm>
          <a:prstGeom prst="rect">
            <a:avLst/>
          </a:prstGeom>
        </p:spPr>
      </p:pic>
      <p:sp>
        <p:nvSpPr>
          <p:cNvPr id="4" name="Title 2">
            <a:extLst>
              <a:ext uri="{FF2B5EF4-FFF2-40B4-BE49-F238E27FC236}">
                <a16:creationId xmlns:a16="http://schemas.microsoft.com/office/drawing/2014/main" id="{A291A64D-6B74-2071-B8D6-B09972457901}"/>
              </a:ext>
            </a:extLst>
          </p:cNvPr>
          <p:cNvSpPr txBox="1">
            <a:spLocks/>
          </p:cNvSpPr>
          <p:nvPr/>
        </p:nvSpPr>
        <p:spPr>
          <a:xfrm>
            <a:off x="308524" y="974885"/>
            <a:ext cx="3489326" cy="2679191"/>
          </a:xfrm>
          <a:prstGeom prst="rect">
            <a:avLst/>
          </a:prstGeom>
        </p:spPr>
        <p:txBody>
          <a:bodyPr lIns="0" rIns="0" anchor="ctr" anchorCtr="0"/>
          <a:lstStyle>
            <a:lvl1pPr algn="l" defTabSz="776288" rtl="0" eaLnBrk="0" fontAlgn="base" hangingPunct="0">
              <a:spcBef>
                <a:spcPct val="0"/>
              </a:spcBef>
              <a:spcAft>
                <a:spcPct val="0"/>
              </a:spcAft>
              <a:defRPr b="1" kern="1200" spc="-50">
                <a:solidFill>
                  <a:schemeClr val="tx1"/>
                </a:solidFill>
                <a:latin typeface="+mj-lt"/>
                <a:ea typeface="+mj-ea"/>
                <a:cs typeface="+mj-cs"/>
              </a:defRPr>
            </a:lvl1pPr>
            <a:lvl2pPr algn="l" defTabSz="776288" rtl="0" eaLnBrk="0" fontAlgn="base" hangingPunct="0">
              <a:spcBef>
                <a:spcPct val="0"/>
              </a:spcBef>
              <a:spcAft>
                <a:spcPct val="0"/>
              </a:spcAft>
              <a:defRPr b="1">
                <a:solidFill>
                  <a:schemeClr val="tx1"/>
                </a:solidFill>
                <a:latin typeface="Arial" panose="020B0604020202020204" pitchFamily="34" charset="0"/>
              </a:defRPr>
            </a:lvl2pPr>
            <a:lvl3pPr algn="l" defTabSz="776288" rtl="0" eaLnBrk="0" fontAlgn="base" hangingPunct="0">
              <a:spcBef>
                <a:spcPct val="0"/>
              </a:spcBef>
              <a:spcAft>
                <a:spcPct val="0"/>
              </a:spcAft>
              <a:defRPr b="1">
                <a:solidFill>
                  <a:schemeClr val="tx1"/>
                </a:solidFill>
                <a:latin typeface="Arial" panose="020B0604020202020204" pitchFamily="34" charset="0"/>
              </a:defRPr>
            </a:lvl3pPr>
            <a:lvl4pPr algn="l" defTabSz="776288" rtl="0" eaLnBrk="0" fontAlgn="base" hangingPunct="0">
              <a:spcBef>
                <a:spcPct val="0"/>
              </a:spcBef>
              <a:spcAft>
                <a:spcPct val="0"/>
              </a:spcAft>
              <a:defRPr b="1">
                <a:solidFill>
                  <a:schemeClr val="tx1"/>
                </a:solidFill>
                <a:latin typeface="Arial" panose="020B0604020202020204" pitchFamily="34" charset="0"/>
              </a:defRPr>
            </a:lvl4pPr>
            <a:lvl5pPr algn="l" defTabSz="776288" rtl="0" eaLnBrk="0" fontAlgn="base" hangingPunct="0">
              <a:spcBef>
                <a:spcPct val="0"/>
              </a:spcBef>
              <a:spcAft>
                <a:spcPct val="0"/>
              </a:spcAft>
              <a:defRPr b="1">
                <a:solidFill>
                  <a:schemeClr val="tx1"/>
                </a:solidFill>
                <a:latin typeface="Arial" panose="020B0604020202020204" pitchFamily="34" charset="0"/>
              </a:defRPr>
            </a:lvl5pPr>
            <a:lvl6pPr marL="457200" algn="l" defTabSz="776288" rtl="0" fontAlgn="base">
              <a:spcBef>
                <a:spcPct val="0"/>
              </a:spcBef>
              <a:spcAft>
                <a:spcPct val="0"/>
              </a:spcAft>
              <a:defRPr b="1">
                <a:solidFill>
                  <a:schemeClr val="tx1"/>
                </a:solidFill>
                <a:latin typeface="Arial" panose="020B0604020202020204" pitchFamily="34" charset="0"/>
              </a:defRPr>
            </a:lvl6pPr>
            <a:lvl7pPr marL="914400" algn="l" defTabSz="776288" rtl="0" fontAlgn="base">
              <a:spcBef>
                <a:spcPct val="0"/>
              </a:spcBef>
              <a:spcAft>
                <a:spcPct val="0"/>
              </a:spcAft>
              <a:defRPr b="1">
                <a:solidFill>
                  <a:schemeClr val="tx1"/>
                </a:solidFill>
                <a:latin typeface="Arial" panose="020B0604020202020204" pitchFamily="34" charset="0"/>
              </a:defRPr>
            </a:lvl7pPr>
            <a:lvl8pPr marL="1371600" algn="l" defTabSz="776288" rtl="0" fontAlgn="base">
              <a:spcBef>
                <a:spcPct val="0"/>
              </a:spcBef>
              <a:spcAft>
                <a:spcPct val="0"/>
              </a:spcAft>
              <a:defRPr b="1">
                <a:solidFill>
                  <a:schemeClr val="tx1"/>
                </a:solidFill>
                <a:latin typeface="Arial" panose="020B0604020202020204" pitchFamily="34" charset="0"/>
              </a:defRPr>
            </a:lvl8pPr>
            <a:lvl9pPr marL="1828800" algn="l" defTabSz="776288" rtl="0" fontAlgn="base">
              <a:spcBef>
                <a:spcPct val="0"/>
              </a:spcBef>
              <a:spcAft>
                <a:spcPct val="0"/>
              </a:spcAft>
              <a:defRPr b="1">
                <a:solidFill>
                  <a:schemeClr val="tx1"/>
                </a:solidFill>
                <a:latin typeface="Arial" panose="020B0604020202020204" pitchFamily="34" charset="0"/>
              </a:defRPr>
            </a:lvl9pPr>
          </a:lstStyle>
          <a:p>
            <a:pPr defTabSz="777240" eaLnBrk="1" fontAlgn="auto" hangingPunct="1">
              <a:spcAft>
                <a:spcPts val="0"/>
              </a:spcAft>
              <a:defRPr/>
            </a:pPr>
            <a:r>
              <a:rPr lang="en-US" sz="2300">
                <a:solidFill>
                  <a:schemeClr val="bg1"/>
                </a:solidFill>
                <a:latin typeface="Georgia" panose="02040502050405020303" pitchFamily="18" charset="0"/>
              </a:rPr>
              <a:t>Therapist. Comedian. Best friend for life. </a:t>
            </a:r>
            <a:br>
              <a:rPr lang="en-US" sz="2300" b="0">
                <a:solidFill>
                  <a:schemeClr val="bg1"/>
                </a:solidFill>
                <a:latin typeface="Georgia" panose="02040502050405020303" pitchFamily="18" charset="0"/>
              </a:rPr>
            </a:br>
            <a:endParaRPr lang="en-US" sz="2300" b="0">
              <a:solidFill>
                <a:schemeClr val="bg1"/>
              </a:solidFill>
              <a:latin typeface="Georgia" panose="02040502050405020303" pitchFamily="18" charset="0"/>
            </a:endParaRPr>
          </a:p>
        </p:txBody>
      </p:sp>
      <p:sp>
        <p:nvSpPr>
          <p:cNvPr id="2" name="Text Placeholder 58">
            <a:extLst>
              <a:ext uri="{FF2B5EF4-FFF2-40B4-BE49-F238E27FC236}">
                <a16:creationId xmlns:a16="http://schemas.microsoft.com/office/drawing/2014/main" id="{447361F5-BCC3-249C-E68D-6FE7F5C9032A}"/>
              </a:ext>
            </a:extLst>
          </p:cNvPr>
          <p:cNvSpPr txBox="1">
            <a:spLocks noChangeArrowheads="1"/>
          </p:cNvSpPr>
          <p:nvPr/>
        </p:nvSpPr>
        <p:spPr bwMode="auto">
          <a:xfrm>
            <a:off x="562786" y="7543400"/>
            <a:ext cx="6693250" cy="45910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algn="l" defTabSz="776288" rtl="0" eaLnBrk="0" fontAlgn="base" hangingPunct="0">
              <a:spcBef>
                <a:spcPct val="0"/>
              </a:spcBef>
              <a:spcAft>
                <a:spcPts val="600"/>
              </a:spcAft>
              <a:buFont typeface="Arial" panose="020B0604020202020204" pitchFamily="34" charset="0"/>
              <a:defRPr sz="1000" kern="1200">
                <a:solidFill>
                  <a:schemeClr val="tx1"/>
                </a:solidFill>
                <a:latin typeface="+mn-lt"/>
                <a:ea typeface="+mn-ea"/>
                <a:cs typeface="+mn-cs"/>
              </a:defRPr>
            </a:lvl1pPr>
            <a:lvl2pPr marL="115888"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2pPr>
            <a:lvl3pPr marL="230188"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3pPr>
            <a:lvl4pPr marL="341313"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4pPr>
            <a:lvl5pPr marL="457200"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eaLnBrk="1" hangingPunct="1">
              <a:spcBef>
                <a:spcPts val="600"/>
              </a:spcBef>
              <a:defRPr/>
            </a:pPr>
            <a:r>
              <a:rPr lang="en-US" altLang="en-US" sz="1800">
                <a:solidFill>
                  <a:srgbClr val="0090DA"/>
                </a:solidFill>
                <a:latin typeface="Georgia" panose="02040502050405020303" pitchFamily="18" charset="0"/>
              </a:rPr>
              <a:t>How does MetLife Pet Insurance work?</a:t>
            </a:r>
          </a:p>
          <a:p>
            <a:pPr eaLnBrk="1" hangingPunct="1">
              <a:lnSpc>
                <a:spcPts val="1425"/>
              </a:lnSpc>
              <a:spcAft>
                <a:spcPts val="300"/>
              </a:spcAft>
              <a:defRPr/>
            </a:pPr>
            <a:endParaRPr lang="en-US" altLang="en-US" sz="1100">
              <a:solidFill>
                <a:prstClr val="black"/>
              </a:solidFill>
              <a:latin typeface="Arial" panose="020B0604020202020204"/>
            </a:endParaRPr>
          </a:p>
          <a:p>
            <a:pPr marL="137160" indent="-137160" eaLnBrk="1" hangingPunct="1">
              <a:lnSpc>
                <a:spcPts val="1425"/>
              </a:lnSpc>
              <a:spcAft>
                <a:spcPts val="300"/>
              </a:spcAft>
              <a:buFont typeface="Arial" panose="020B0604020202020204" pitchFamily="34" charset="0"/>
              <a:buChar char="•"/>
              <a:defRPr/>
            </a:pPr>
            <a:endParaRPr lang="en-US" altLang="en-US" sz="1100" baseline="30000">
              <a:solidFill>
                <a:prstClr val="black"/>
              </a:solidFill>
              <a:latin typeface="Arial" panose="020B0604020202020204"/>
            </a:endParaRPr>
          </a:p>
        </p:txBody>
      </p:sp>
      <p:sp>
        <p:nvSpPr>
          <p:cNvPr id="9" name="Title 2">
            <a:extLst>
              <a:ext uri="{FF2B5EF4-FFF2-40B4-BE49-F238E27FC236}">
                <a16:creationId xmlns:a16="http://schemas.microsoft.com/office/drawing/2014/main" id="{3EA4515D-C1E4-0C18-F7EA-81C995EF4ECD}"/>
              </a:ext>
            </a:extLst>
          </p:cNvPr>
          <p:cNvSpPr txBox="1">
            <a:spLocks/>
          </p:cNvSpPr>
          <p:nvPr/>
        </p:nvSpPr>
        <p:spPr>
          <a:xfrm>
            <a:off x="288923" y="2729574"/>
            <a:ext cx="3657601" cy="1109927"/>
          </a:xfrm>
          <a:prstGeom prst="rect">
            <a:avLst/>
          </a:prstGeom>
        </p:spPr>
        <p:txBody>
          <a:bodyPr lIns="0" rIns="0" anchor="ctr" anchorCtr="0"/>
          <a:lstStyle>
            <a:lvl1pPr algn="l" defTabSz="776288" rtl="0" eaLnBrk="0" fontAlgn="base" hangingPunct="0">
              <a:spcBef>
                <a:spcPct val="0"/>
              </a:spcBef>
              <a:spcAft>
                <a:spcPct val="0"/>
              </a:spcAft>
              <a:defRPr b="1" kern="1200" spc="-50">
                <a:solidFill>
                  <a:schemeClr val="tx1"/>
                </a:solidFill>
                <a:latin typeface="+mj-lt"/>
                <a:ea typeface="+mj-ea"/>
                <a:cs typeface="+mj-cs"/>
              </a:defRPr>
            </a:lvl1pPr>
            <a:lvl2pPr algn="l" defTabSz="776288" rtl="0" eaLnBrk="0" fontAlgn="base" hangingPunct="0">
              <a:spcBef>
                <a:spcPct val="0"/>
              </a:spcBef>
              <a:spcAft>
                <a:spcPct val="0"/>
              </a:spcAft>
              <a:defRPr b="1">
                <a:solidFill>
                  <a:schemeClr val="tx1"/>
                </a:solidFill>
                <a:latin typeface="Arial" panose="020B0604020202020204" pitchFamily="34" charset="0"/>
              </a:defRPr>
            </a:lvl2pPr>
            <a:lvl3pPr algn="l" defTabSz="776288" rtl="0" eaLnBrk="0" fontAlgn="base" hangingPunct="0">
              <a:spcBef>
                <a:spcPct val="0"/>
              </a:spcBef>
              <a:spcAft>
                <a:spcPct val="0"/>
              </a:spcAft>
              <a:defRPr b="1">
                <a:solidFill>
                  <a:schemeClr val="tx1"/>
                </a:solidFill>
                <a:latin typeface="Arial" panose="020B0604020202020204" pitchFamily="34" charset="0"/>
              </a:defRPr>
            </a:lvl3pPr>
            <a:lvl4pPr algn="l" defTabSz="776288" rtl="0" eaLnBrk="0" fontAlgn="base" hangingPunct="0">
              <a:spcBef>
                <a:spcPct val="0"/>
              </a:spcBef>
              <a:spcAft>
                <a:spcPct val="0"/>
              </a:spcAft>
              <a:defRPr b="1">
                <a:solidFill>
                  <a:schemeClr val="tx1"/>
                </a:solidFill>
                <a:latin typeface="Arial" panose="020B0604020202020204" pitchFamily="34" charset="0"/>
              </a:defRPr>
            </a:lvl4pPr>
            <a:lvl5pPr algn="l" defTabSz="776288" rtl="0" eaLnBrk="0" fontAlgn="base" hangingPunct="0">
              <a:spcBef>
                <a:spcPct val="0"/>
              </a:spcBef>
              <a:spcAft>
                <a:spcPct val="0"/>
              </a:spcAft>
              <a:defRPr b="1">
                <a:solidFill>
                  <a:schemeClr val="tx1"/>
                </a:solidFill>
                <a:latin typeface="Arial" panose="020B0604020202020204" pitchFamily="34" charset="0"/>
              </a:defRPr>
            </a:lvl5pPr>
            <a:lvl6pPr marL="457200" algn="l" defTabSz="776288" rtl="0" fontAlgn="base">
              <a:spcBef>
                <a:spcPct val="0"/>
              </a:spcBef>
              <a:spcAft>
                <a:spcPct val="0"/>
              </a:spcAft>
              <a:defRPr b="1">
                <a:solidFill>
                  <a:schemeClr val="tx1"/>
                </a:solidFill>
                <a:latin typeface="Arial" panose="020B0604020202020204" pitchFamily="34" charset="0"/>
              </a:defRPr>
            </a:lvl6pPr>
            <a:lvl7pPr marL="914400" algn="l" defTabSz="776288" rtl="0" fontAlgn="base">
              <a:spcBef>
                <a:spcPct val="0"/>
              </a:spcBef>
              <a:spcAft>
                <a:spcPct val="0"/>
              </a:spcAft>
              <a:defRPr b="1">
                <a:solidFill>
                  <a:schemeClr val="tx1"/>
                </a:solidFill>
                <a:latin typeface="Arial" panose="020B0604020202020204" pitchFamily="34" charset="0"/>
              </a:defRPr>
            </a:lvl7pPr>
            <a:lvl8pPr marL="1371600" algn="l" defTabSz="776288" rtl="0" fontAlgn="base">
              <a:spcBef>
                <a:spcPct val="0"/>
              </a:spcBef>
              <a:spcAft>
                <a:spcPct val="0"/>
              </a:spcAft>
              <a:defRPr b="1">
                <a:solidFill>
                  <a:schemeClr val="tx1"/>
                </a:solidFill>
                <a:latin typeface="Arial" panose="020B0604020202020204" pitchFamily="34" charset="0"/>
              </a:defRPr>
            </a:lvl8pPr>
            <a:lvl9pPr marL="1828800" algn="l" defTabSz="776288" rtl="0" fontAlgn="base">
              <a:spcBef>
                <a:spcPct val="0"/>
              </a:spcBef>
              <a:spcAft>
                <a:spcPct val="0"/>
              </a:spcAft>
              <a:defRPr b="1">
                <a:solidFill>
                  <a:schemeClr val="tx1"/>
                </a:solidFill>
                <a:latin typeface="Arial" panose="020B0604020202020204" pitchFamily="34" charset="0"/>
              </a:defRPr>
            </a:lvl9pPr>
          </a:lstStyle>
          <a:p>
            <a:pPr defTabSz="777240" eaLnBrk="1" fontAlgn="auto" hangingPunct="1">
              <a:spcAft>
                <a:spcPts val="0"/>
              </a:spcAft>
              <a:defRPr/>
            </a:pPr>
            <a:r>
              <a:rPr lang="en-US" sz="2000" b="0">
                <a:solidFill>
                  <a:schemeClr val="bg1"/>
                </a:solidFill>
              </a:rPr>
              <a:t>Help give them protection with MetLife Pet Insurance. </a:t>
            </a:r>
          </a:p>
          <a:p>
            <a:pPr defTabSz="777240" eaLnBrk="1" fontAlgn="auto" hangingPunct="1">
              <a:spcAft>
                <a:spcPts val="0"/>
              </a:spcAft>
              <a:defRPr/>
            </a:pPr>
            <a:endParaRPr lang="en-US" sz="2300" b="0">
              <a:solidFill>
                <a:schemeClr val="bg1"/>
              </a:solidFill>
            </a:endParaRPr>
          </a:p>
        </p:txBody>
      </p:sp>
      <p:pic>
        <p:nvPicPr>
          <p:cNvPr id="8" name="Picture 7">
            <a:extLst>
              <a:ext uri="{FF2B5EF4-FFF2-40B4-BE49-F238E27FC236}">
                <a16:creationId xmlns:a16="http://schemas.microsoft.com/office/drawing/2014/main" id="{DFB2E940-C37D-414E-ADC3-5A45641C5610}"/>
              </a:ext>
            </a:extLst>
          </p:cNvPr>
          <p:cNvPicPr>
            <a:picLocks noChangeAspect="1"/>
          </p:cNvPicPr>
          <p:nvPr/>
        </p:nvPicPr>
        <p:blipFill>
          <a:blip r:embed="rId9"/>
          <a:stretch>
            <a:fillRect/>
          </a:stretch>
        </p:blipFill>
        <p:spPr>
          <a:xfrm>
            <a:off x="4076497" y="1238048"/>
            <a:ext cx="3695576" cy="2695110"/>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88;p1">
            <a:extLst>
              <a:ext uri="{FF2B5EF4-FFF2-40B4-BE49-F238E27FC236}">
                <a16:creationId xmlns:a16="http://schemas.microsoft.com/office/drawing/2014/main" id="{B588E761-A0B8-AD7A-7AF7-637B4A00CC55}"/>
              </a:ext>
            </a:extLst>
          </p:cNvPr>
          <p:cNvSpPr txBox="1">
            <a:spLocks noChangeArrowheads="1"/>
          </p:cNvSpPr>
          <p:nvPr/>
        </p:nvSpPr>
        <p:spPr bwMode="auto">
          <a:xfrm>
            <a:off x="5613978" y="357188"/>
            <a:ext cx="1717675" cy="557212"/>
          </a:xfrm>
          <a:prstGeom prst="rect">
            <a:avLst/>
          </a:prstGeom>
          <a:noFill/>
          <a:ln>
            <a:noFill/>
          </a:ln>
        </p:spPr>
        <p:txBody>
          <a:bodyPr lIns="0" tIns="0" rIns="0" bIns="0"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9144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3716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8288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2860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7432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32004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6576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41148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eaLnBrk="1" hangingPunct="1">
              <a:lnSpc>
                <a:spcPct val="95000"/>
              </a:lnSpc>
              <a:buClr>
                <a:schemeClr val="accent1"/>
              </a:buClr>
              <a:buSzPts val="1900"/>
              <a:defRPr/>
            </a:pPr>
            <a:r>
              <a:rPr lang="en-US" altLang="en-US" sz="1200">
                <a:solidFill>
                  <a:schemeClr val="bg1">
                    <a:lumMod val="65000"/>
                  </a:schemeClr>
                </a:solidFill>
                <a:latin typeface="Arial"/>
                <a:cs typeface="Arial"/>
              </a:rPr>
              <a:t>Pet Insurance</a:t>
            </a:r>
            <a:endParaRPr lang="en-US" altLang="en-US" sz="1200" b="1">
              <a:solidFill>
                <a:srgbClr val="FF0000"/>
              </a:solidFill>
            </a:endParaRPr>
          </a:p>
        </p:txBody>
      </p:sp>
      <p:grpSp>
        <p:nvGrpSpPr>
          <p:cNvPr id="11" name="Group 10">
            <a:extLst>
              <a:ext uri="{FF2B5EF4-FFF2-40B4-BE49-F238E27FC236}">
                <a16:creationId xmlns:a16="http://schemas.microsoft.com/office/drawing/2014/main" id="{2995DCCB-6A05-1959-2798-F837C7386EFB}"/>
              </a:ext>
            </a:extLst>
          </p:cNvPr>
          <p:cNvGrpSpPr/>
          <p:nvPr/>
        </p:nvGrpSpPr>
        <p:grpSpPr>
          <a:xfrm>
            <a:off x="411162" y="5162391"/>
            <a:ext cx="6834129" cy="937607"/>
            <a:chOff x="380553" y="6599913"/>
            <a:chExt cx="6855580" cy="937607"/>
          </a:xfrm>
        </p:grpSpPr>
        <p:grpSp>
          <p:nvGrpSpPr>
            <p:cNvPr id="9" name="Group 8">
              <a:extLst>
                <a:ext uri="{FF2B5EF4-FFF2-40B4-BE49-F238E27FC236}">
                  <a16:creationId xmlns:a16="http://schemas.microsoft.com/office/drawing/2014/main" id="{7B8ED79A-A2BF-C47A-787D-6E1223A2E567}"/>
                </a:ext>
              </a:extLst>
            </p:cNvPr>
            <p:cNvGrpSpPr/>
            <p:nvPr/>
          </p:nvGrpSpPr>
          <p:grpSpPr>
            <a:xfrm>
              <a:off x="380553" y="6599913"/>
              <a:ext cx="6855580" cy="937607"/>
              <a:chOff x="380553" y="6602212"/>
              <a:chExt cx="6855580" cy="937607"/>
            </a:xfrm>
          </p:grpSpPr>
          <p:sp>
            <p:nvSpPr>
              <p:cNvPr id="3" name="Rectangle 2">
                <a:extLst>
                  <a:ext uri="{FF2B5EF4-FFF2-40B4-BE49-F238E27FC236}">
                    <a16:creationId xmlns:a16="http://schemas.microsoft.com/office/drawing/2014/main" id="{A5F1410B-8C85-9E02-8702-5B01CD7F576D}"/>
                  </a:ext>
                </a:extLst>
              </p:cNvPr>
              <p:cNvSpPr/>
              <p:nvPr/>
            </p:nvSpPr>
            <p:spPr>
              <a:xfrm>
                <a:off x="380553" y="6602212"/>
                <a:ext cx="6855580" cy="91037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Google Shape;67;p1">
                <a:extLst>
                  <a:ext uri="{FF2B5EF4-FFF2-40B4-BE49-F238E27FC236}">
                    <a16:creationId xmlns:a16="http://schemas.microsoft.com/office/drawing/2014/main" id="{31859300-F13C-3031-8201-66AF19F6C48F}"/>
                  </a:ext>
                </a:extLst>
              </p:cNvPr>
              <p:cNvSpPr txBox="1">
                <a:spLocks noChangeArrowheads="1"/>
              </p:cNvSpPr>
              <p:nvPr/>
            </p:nvSpPr>
            <p:spPr bwMode="auto">
              <a:xfrm>
                <a:off x="1329657" y="6865371"/>
                <a:ext cx="3719587" cy="261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914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3716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8288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2860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7432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32004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6576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41148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spcAft>
                    <a:spcPts val="300"/>
                  </a:spcAft>
                </a:pPr>
                <a:r>
                  <a:rPr lang="en-US" altLang="en-US" sz="1300" b="1" dirty="0">
                    <a:solidFill>
                      <a:schemeClr val="tx1"/>
                    </a:solidFill>
                    <a:latin typeface="Arial"/>
                    <a:cs typeface="Arial"/>
                  </a:rPr>
                  <a:t>Enroll at </a:t>
                </a:r>
                <a:r>
                  <a:rPr lang="en-US" altLang="en-US" b="1" dirty="0">
                    <a:solidFill>
                      <a:schemeClr val="tx1"/>
                    </a:solidFill>
                    <a:latin typeface="Arial"/>
                    <a:cs typeface="Arial"/>
                  </a:rPr>
                  <a:t>metlife.com/</a:t>
                </a:r>
                <a:r>
                  <a:rPr lang="en-US" altLang="en-US" b="1" err="1">
                    <a:solidFill>
                      <a:schemeClr val="tx1"/>
                    </a:solidFill>
                    <a:latin typeface="Arial"/>
                    <a:cs typeface="Arial"/>
                  </a:rPr>
                  <a:t>getpetquote</a:t>
                </a:r>
                <a:r>
                  <a:rPr lang="en-US" altLang="en-US" b="1" dirty="0">
                    <a:solidFill>
                      <a:schemeClr val="tx1"/>
                    </a:solidFill>
                    <a:latin typeface="Arial"/>
                    <a:cs typeface="Arial"/>
                  </a:rPr>
                  <a:t>.</a:t>
                </a:r>
              </a:p>
            </p:txBody>
          </p:sp>
          <p:pic>
            <p:nvPicPr>
              <p:cNvPr id="13" name="Picture 12">
                <a:extLst>
                  <a:ext uri="{FF2B5EF4-FFF2-40B4-BE49-F238E27FC236}">
                    <a16:creationId xmlns:a16="http://schemas.microsoft.com/office/drawing/2014/main" id="{9F0AC608-9DF0-6893-27E0-D559DAC31E34}"/>
                  </a:ext>
                </a:extLst>
              </p:cNvPr>
              <p:cNvPicPr>
                <a:picLocks/>
              </p:cNvPicPr>
              <p:nvPr/>
            </p:nvPicPr>
            <p:blipFill>
              <a:blip r:embed="rId3"/>
              <a:stretch>
                <a:fillRect/>
              </a:stretch>
            </p:blipFill>
            <p:spPr>
              <a:xfrm>
                <a:off x="380553" y="7453847"/>
                <a:ext cx="6855579" cy="85972"/>
              </a:xfrm>
              <a:prstGeom prst="rect">
                <a:avLst/>
              </a:prstGeom>
            </p:spPr>
          </p:pic>
        </p:grpSp>
        <p:sp>
          <p:nvSpPr>
            <p:cNvPr id="14" name="Google Shape;67;p1">
              <a:extLst>
                <a:ext uri="{FF2B5EF4-FFF2-40B4-BE49-F238E27FC236}">
                  <a16:creationId xmlns:a16="http://schemas.microsoft.com/office/drawing/2014/main" id="{DAF2FA70-B966-1D48-9281-A9D2BC04A16B}"/>
                </a:ext>
              </a:extLst>
            </p:cNvPr>
            <p:cNvSpPr txBox="1">
              <a:spLocks noChangeArrowheads="1"/>
            </p:cNvSpPr>
            <p:nvPr/>
          </p:nvSpPr>
          <p:spPr bwMode="auto">
            <a:xfrm>
              <a:off x="4713277" y="6914097"/>
              <a:ext cx="2491231" cy="159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914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3716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8288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2860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7432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32004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6576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41148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buSzPts val="1200"/>
              </a:pPr>
              <a:r>
                <a:rPr lang="en-US" altLang="en-US" sz="800" b="1" dirty="0">
                  <a:solidFill>
                    <a:srgbClr val="0290DA"/>
                  </a:solidFill>
                  <a:latin typeface="Arial"/>
                  <a:cs typeface="Arial"/>
                </a:rPr>
                <a:t>Questions? </a:t>
              </a:r>
              <a:r>
                <a:rPr lang="en-US" altLang="en-US" sz="800" b="1" dirty="0">
                  <a:solidFill>
                    <a:schemeClr val="tx1"/>
                  </a:solidFill>
                  <a:latin typeface="Arial"/>
                  <a:cs typeface="Arial"/>
                </a:rPr>
                <a:t>Call 1-800-GET-MET8 (1-800-438-6388) </a:t>
              </a:r>
            </a:p>
          </p:txBody>
        </p:sp>
      </p:grpSp>
      <p:sp>
        <p:nvSpPr>
          <p:cNvPr id="16" name="Google Shape;99;p2">
            <a:extLst>
              <a:ext uri="{FF2B5EF4-FFF2-40B4-BE49-F238E27FC236}">
                <a16:creationId xmlns:a16="http://schemas.microsoft.com/office/drawing/2014/main" id="{3660407D-0E25-C326-8644-6E4B043927C3}"/>
              </a:ext>
            </a:extLst>
          </p:cNvPr>
          <p:cNvSpPr txBox="1">
            <a:spLocks noChangeArrowheads="1"/>
          </p:cNvSpPr>
          <p:nvPr/>
        </p:nvSpPr>
        <p:spPr bwMode="auto">
          <a:xfrm>
            <a:off x="2259013" y="9558337"/>
            <a:ext cx="494323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371600" indent="-342900">
              <a:defRPr>
                <a:solidFill>
                  <a:schemeClr val="tx1"/>
                </a:solidFill>
                <a:latin typeface="Arial" panose="020B0604020202020204" pitchFamily="34" charset="0"/>
              </a:defRPr>
            </a:lvl3pPr>
            <a:lvl4pPr marL="1828800" indent="-342900">
              <a:defRPr>
                <a:solidFill>
                  <a:schemeClr val="tx1"/>
                </a:solidFill>
                <a:latin typeface="Arial" panose="020B0604020202020204" pitchFamily="34" charset="0"/>
              </a:defRPr>
            </a:lvl4pPr>
            <a:lvl5pPr marL="2286000" indent="-342900">
              <a:defRPr>
                <a:solidFill>
                  <a:schemeClr val="tx1"/>
                </a:solidFill>
                <a:latin typeface="Arial" panose="020B0604020202020204" pitchFamily="34" charset="0"/>
              </a:defRPr>
            </a:lvl5pPr>
            <a:lvl6pPr marL="2743200" indent="-342900" defTabSz="457200" eaLnBrk="0" fontAlgn="base" hangingPunct="0">
              <a:spcBef>
                <a:spcPct val="0"/>
              </a:spcBef>
              <a:spcAft>
                <a:spcPct val="0"/>
              </a:spcAft>
              <a:defRPr>
                <a:solidFill>
                  <a:schemeClr val="tx1"/>
                </a:solidFill>
                <a:latin typeface="Arial" panose="020B0604020202020204" pitchFamily="34" charset="0"/>
              </a:defRPr>
            </a:lvl6pPr>
            <a:lvl7pPr marL="3200400" indent="-342900" defTabSz="457200" eaLnBrk="0" fontAlgn="base" hangingPunct="0">
              <a:spcBef>
                <a:spcPct val="0"/>
              </a:spcBef>
              <a:spcAft>
                <a:spcPct val="0"/>
              </a:spcAft>
              <a:defRPr>
                <a:solidFill>
                  <a:schemeClr val="tx1"/>
                </a:solidFill>
                <a:latin typeface="Arial" panose="020B0604020202020204" pitchFamily="34" charset="0"/>
              </a:defRPr>
            </a:lvl7pPr>
            <a:lvl8pPr marL="3657600" indent="-342900" defTabSz="457200" eaLnBrk="0" fontAlgn="base" hangingPunct="0">
              <a:spcBef>
                <a:spcPct val="0"/>
              </a:spcBef>
              <a:spcAft>
                <a:spcPct val="0"/>
              </a:spcAft>
              <a:defRPr>
                <a:solidFill>
                  <a:schemeClr val="tx1"/>
                </a:solidFill>
                <a:latin typeface="Arial" panose="020B0604020202020204" pitchFamily="34" charset="0"/>
              </a:defRPr>
            </a:lvl8pPr>
            <a:lvl9pPr marL="4114800" indent="-342900" defTabSz="4572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buClr>
                <a:srgbClr val="7C7D80"/>
              </a:buClr>
              <a:buSzPts val="800"/>
            </a:pPr>
            <a:r>
              <a:rPr lang="nb-NO" altLang="en-US" sz="700">
                <a:solidFill>
                  <a:srgbClr val="7C7D80"/>
                </a:solidFill>
                <a:cs typeface="Arial" panose="020B0604020202020204" pitchFamily="34" charset="0"/>
                <a:sym typeface="Arial" panose="020B0604020202020204" pitchFamily="34" charset="0"/>
              </a:rPr>
              <a:t>L0924043611[exp0926][All States][DC</a:t>
            </a:r>
            <a:r>
              <a:rPr lang="en-US" altLang="en-US" sz="700">
                <a:solidFill>
                  <a:srgbClr val="7C7D80"/>
                </a:solidFill>
                <a:cs typeface="Arial" panose="020B0604020202020204" pitchFamily="34" charset="0"/>
                <a:sym typeface="Arial" panose="020B0604020202020204" pitchFamily="34" charset="0"/>
              </a:rPr>
              <a:t>]</a:t>
            </a:r>
          </a:p>
          <a:p>
            <a:pPr algn="r" eaLnBrk="1" hangingPunct="1">
              <a:buClr>
                <a:srgbClr val="7C7D80"/>
              </a:buClr>
              <a:buSzPts val="800"/>
              <a:buFont typeface="Arial" panose="020B0604020202020204" pitchFamily="34" charset="0"/>
              <a:buNone/>
            </a:pPr>
            <a:r>
              <a:rPr lang="en-US" sz="700">
                <a:solidFill>
                  <a:srgbClr val="7C7D80"/>
                </a:solidFill>
                <a:cs typeface="Arial" panose="020B0604020202020204" pitchFamily="34" charset="0"/>
              </a:rPr>
              <a:t>© 2024 MetLife Services and Solutions, LLC, New York, NY 10166. All Rights Reserved </a:t>
            </a:r>
          </a:p>
          <a:p>
            <a:pPr algn="r" eaLnBrk="1" hangingPunct="1">
              <a:buClr>
                <a:srgbClr val="7C7D80"/>
              </a:buClr>
              <a:buSzPts val="800"/>
              <a:buFont typeface="Arial" panose="020B0604020202020204" pitchFamily="34" charset="0"/>
              <a:buNone/>
            </a:pPr>
            <a:r>
              <a:rPr lang="en-US" altLang="en-US" sz="700">
                <a:solidFill>
                  <a:srgbClr val="7C7D80"/>
                </a:solidFill>
                <a:cs typeface="Arial" panose="020B0604020202020204" pitchFamily="34" charset="0"/>
                <a:sym typeface="Arial" panose="020B0604020202020204" pitchFamily="34" charset="0"/>
              </a:rPr>
              <a:t>© 2024 Peanuts Worldwide LLC</a:t>
            </a:r>
          </a:p>
        </p:txBody>
      </p:sp>
      <p:sp>
        <p:nvSpPr>
          <p:cNvPr id="28" name="Text Placeholder 78">
            <a:extLst>
              <a:ext uri="{FF2B5EF4-FFF2-40B4-BE49-F238E27FC236}">
                <a16:creationId xmlns:a16="http://schemas.microsoft.com/office/drawing/2014/main" id="{9EFFB08F-9E7E-2947-C126-0FE2F5DF390F}"/>
              </a:ext>
            </a:extLst>
          </p:cNvPr>
          <p:cNvSpPr>
            <a:spLocks noGrp="1"/>
          </p:cNvSpPr>
          <p:nvPr/>
        </p:nvSpPr>
        <p:spPr bwMode="auto">
          <a:xfrm>
            <a:off x="411163" y="6461861"/>
            <a:ext cx="6858000" cy="2739289"/>
          </a:xfrm>
          <a:prstGeom prst="rect">
            <a:avLst/>
          </a:prstGeom>
          <a:noFill/>
          <a:ln>
            <a:noFill/>
          </a:ln>
        </p:spPr>
        <p:style>
          <a:lnRef idx="0">
            <a:scrgbClr r="0" g="0" b="0"/>
          </a:lnRef>
          <a:fillRef idx="0">
            <a:scrgbClr r="0" g="0" b="0"/>
          </a:fillRef>
          <a:effectRef idx="0">
            <a:scrgbClr r="0" g="0" b="0"/>
          </a:effectRef>
          <a:fontRef idx="major"/>
        </p:style>
        <p:txBody>
          <a:bodyPr lIns="0" tIns="0" rIns="0" bIns="0" anchor="b" anchorCtr="0"/>
          <a:lstStyle>
            <a:lvl1pPr marL="114300" indent="-114300" algn="l" defTabSz="776288" rtl="0" eaLnBrk="0" fontAlgn="base" hangingPunct="0">
              <a:spcBef>
                <a:spcPct val="0"/>
              </a:spcBef>
              <a:spcAft>
                <a:spcPts val="400"/>
              </a:spcAft>
              <a:buFont typeface="+mj-lt"/>
              <a:buAutoNum type="arabicPeriod"/>
              <a:defRPr sz="700" kern="1200">
                <a:solidFill>
                  <a:schemeClr val="tx2">
                    <a:lumMod val="75000"/>
                  </a:schemeClr>
                </a:solidFill>
                <a:latin typeface="+mj-lt"/>
                <a:ea typeface="+mj-ea"/>
                <a:cs typeface="+mj-cs"/>
              </a:defRPr>
            </a:lvl1pPr>
            <a:lvl2pPr marL="0" indent="0" algn="l" defTabSz="776288" rtl="0" eaLnBrk="0" fontAlgn="base" hangingPunct="0">
              <a:spcBef>
                <a:spcPts val="200"/>
              </a:spcBef>
              <a:spcAft>
                <a:spcPct val="0"/>
              </a:spcAft>
              <a:buFont typeface="Arial" panose="020B0604020202020204" pitchFamily="34" charset="0"/>
              <a:buNone/>
              <a:defRPr sz="1000" kern="1200">
                <a:solidFill>
                  <a:schemeClr val="tx1"/>
                </a:solidFill>
                <a:latin typeface="+mj-lt"/>
                <a:ea typeface="+mj-ea"/>
                <a:cs typeface="+mj-cs"/>
              </a:defRPr>
            </a:lvl2pPr>
            <a:lvl3pPr marL="230188"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j-lt"/>
                <a:ea typeface="+mj-ea"/>
                <a:cs typeface="+mj-cs"/>
              </a:defRPr>
            </a:lvl3pPr>
            <a:lvl4pPr marL="341313" indent="-111125"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j-lt"/>
                <a:ea typeface="+mj-ea"/>
                <a:cs typeface="+mj-cs"/>
              </a:defRPr>
            </a:lvl4pPr>
            <a:lvl5pPr marL="457200" indent="-115888" algn="l" defTabSz="776288" rtl="0" eaLnBrk="0" fontAlgn="base" hangingPunct="0">
              <a:spcBef>
                <a:spcPts val="200"/>
              </a:spcBef>
              <a:spcAft>
                <a:spcPct val="0"/>
              </a:spcAft>
              <a:buFont typeface="Arial" panose="020B0604020202020204" pitchFamily="34" charset="0"/>
              <a:buChar char="–"/>
              <a:defRPr sz="1000" kern="1200">
                <a:solidFill>
                  <a:schemeClr val="tx1"/>
                </a:solidFill>
                <a:latin typeface="+mj-lt"/>
                <a:ea typeface="+mj-ea"/>
                <a:cs typeface="+mj-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j-lt"/>
                <a:ea typeface="+mj-ea"/>
                <a:cs typeface="+mj-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j-lt"/>
                <a:ea typeface="+mj-ea"/>
                <a:cs typeface="+mj-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j-lt"/>
                <a:ea typeface="+mj-ea"/>
                <a:cs typeface="+mj-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j-lt"/>
                <a:ea typeface="+mj-ea"/>
                <a:cs typeface="+mj-cs"/>
              </a:defRPr>
            </a:lvl9pPr>
          </a:lstStyle>
          <a:p>
            <a:pPr marL="0" indent="0">
              <a:buNone/>
            </a:pPr>
            <a:endParaRPr lang="en-US">
              <a:cs typeface="Arial" panose="020B0604020202020204"/>
            </a:endParaRPr>
          </a:p>
          <a:p>
            <a:pPr marL="0" indent="0">
              <a:buNone/>
            </a:pPr>
            <a:endParaRPr lang="en-US"/>
          </a:p>
          <a:p>
            <a:r>
              <a:rPr lang="en-US" dirty="0"/>
              <a:t>A multi-policy discount is not available with Family Plans. </a:t>
            </a:r>
            <a:endParaRPr lang="en-US" dirty="0">
              <a:cs typeface="Arial"/>
            </a:endParaRPr>
          </a:p>
          <a:p>
            <a:r>
              <a:rPr lang="en-US" dirty="0"/>
              <a:t>Family plan policies are limited to dogs age 12 and under and cats age 14 and under. Multi-policy discount is not available with Family Plans.  </a:t>
            </a:r>
            <a:endParaRPr lang="en-US" dirty="0">
              <a:cs typeface="Arial"/>
            </a:endParaRPr>
          </a:p>
          <a:p>
            <a:r>
              <a:rPr lang="en-US" dirty="0"/>
              <a:t>When using multiple discounts, discounts cannot exceed 30%. Each discount may not be available in all states. Please contact MetLife Pet for further details.</a:t>
            </a:r>
            <a:endParaRPr lang="en-US" dirty="0">
              <a:cs typeface="Arial"/>
            </a:endParaRPr>
          </a:p>
          <a:p>
            <a:r>
              <a:rPr lang="en-US" dirty="0"/>
              <a:t>Reimbursement options include: 50%, 70%, 80% and 90%. Pet age restrictions may apply.</a:t>
            </a:r>
            <a:endParaRPr lang="en-US" dirty="0">
              <a:cs typeface="Arial"/>
            </a:endParaRPr>
          </a:p>
          <a:p>
            <a:r>
              <a:rPr lang="en-US" dirty="0"/>
              <a:t>Virtual veterinary services are available through the MetLife Pet app and are provided entirely by </a:t>
            </a:r>
            <a:r>
              <a:rPr lang="en-US" dirty="0" err="1"/>
              <a:t>AskVet</a:t>
            </a:r>
            <a:r>
              <a:rPr lang="en-US" dirty="0"/>
              <a:t>, a third-party partner; MetLife is not responsible for any pet guidance or advice provided or taken. Veterinarians providing virtual veterinary services cannot prescribe medication or answer questions about the pet policy.  </a:t>
            </a:r>
            <a:endParaRPr lang="en-US" dirty="0">
              <a:cs typeface="Arial"/>
            </a:endParaRPr>
          </a:p>
          <a:p>
            <a:r>
              <a:rPr lang="en-US" dirty="0"/>
              <a:t>Your pet’s deductible automatically decreases by $50 each policy year, so you don’t receive a claim reimbursement.</a:t>
            </a:r>
            <a:endParaRPr lang="en-US" dirty="0">
              <a:cs typeface="Arial"/>
            </a:endParaRPr>
          </a:p>
          <a:p>
            <a:r>
              <a:rPr lang="en-US" dirty="0"/>
              <a:t>If a policy’s annual limit is at least $5,000 and the policyholder has at least $1,000 of unused benefits remaining at the end of the policy year, then upon renewal, MetLife will automatically increase the annual limit by $500 for the renewal policy at no additional cost. The automatic annual limit increase will not apply if changes are made to the renewed policy. May not be available in all states.</a:t>
            </a:r>
            <a:endParaRPr lang="en-US" dirty="0">
              <a:cs typeface="Arial"/>
            </a:endParaRPr>
          </a:p>
          <a:p>
            <a:pPr marL="0" indent="0">
              <a:buNone/>
            </a:pPr>
            <a:r>
              <a:rPr lang="en-US" dirty="0"/>
              <a:t>Coverage issued by Metropolitan General Insurance Company, a Rhode Island insurance company headquartered at 700 Quaker Lane, Warwick, RI 02886. Availability is subject to regulatory approval. Coverage subject to restrictions, exclusions and limitations and application is subject to underwriting. See policy or contact MetLife Pet Insurance Solutions LLC (“MetLife Pet”) for details. MetLife Pet is the policy administrator. It may operate under an alternate or fictitious name in certain jurisdictions, including MetLife Pet Insurance Services LLC (New York and Minnesota) and MetLife Pet Insurance Solutions Agency LLC (Illinois).</a:t>
            </a:r>
            <a:endParaRPr lang="en-US" dirty="0">
              <a:cs typeface="Arial"/>
            </a:endParaRPr>
          </a:p>
        </p:txBody>
      </p:sp>
      <p:sp>
        <p:nvSpPr>
          <p:cNvPr id="12" name="TextBox 11">
            <a:extLst>
              <a:ext uri="{FF2B5EF4-FFF2-40B4-BE49-F238E27FC236}">
                <a16:creationId xmlns:a16="http://schemas.microsoft.com/office/drawing/2014/main" id="{B7FA6079-B54F-E38B-E150-3261E30175D1}"/>
              </a:ext>
            </a:extLst>
          </p:cNvPr>
          <p:cNvSpPr txBox="1"/>
          <p:nvPr/>
        </p:nvSpPr>
        <p:spPr>
          <a:xfrm>
            <a:off x="544163" y="5810691"/>
            <a:ext cx="768367" cy="230832"/>
          </a:xfrm>
          <a:prstGeom prst="rect">
            <a:avLst/>
          </a:prstGeom>
          <a:noFill/>
        </p:spPr>
        <p:txBody>
          <a:bodyPr wrap="square">
            <a:spAutoFit/>
          </a:bodyPr>
          <a:lstStyle/>
          <a:p>
            <a:pPr eaLnBrk="1" hangingPunct="1">
              <a:spcAft>
                <a:spcPts val="300"/>
              </a:spcAft>
            </a:pPr>
            <a:r>
              <a:rPr lang="en-US" altLang="en-US" sz="900" b="1">
                <a:solidFill>
                  <a:srgbClr val="0290DA"/>
                </a:solidFill>
              </a:rPr>
              <a:t>Scan Now</a:t>
            </a:r>
          </a:p>
        </p:txBody>
      </p:sp>
      <p:pic>
        <p:nvPicPr>
          <p:cNvPr id="2" name="object 33">
            <a:extLst>
              <a:ext uri="{FF2B5EF4-FFF2-40B4-BE49-F238E27FC236}">
                <a16:creationId xmlns:a16="http://schemas.microsoft.com/office/drawing/2014/main" id="{66FB7F26-1923-2970-1DF5-3A4C05B28C20}"/>
              </a:ext>
            </a:extLst>
          </p:cNvPr>
          <p:cNvPicPr/>
          <p:nvPr/>
        </p:nvPicPr>
        <p:blipFill>
          <a:blip r:embed="rId4" cstate="print"/>
          <a:stretch>
            <a:fillRect/>
          </a:stretch>
        </p:blipFill>
        <p:spPr>
          <a:xfrm>
            <a:off x="604716" y="5193573"/>
            <a:ext cx="622515" cy="621118"/>
          </a:xfrm>
          <a:prstGeom prst="rect">
            <a:avLst/>
          </a:prstGeom>
        </p:spPr>
      </p:pic>
      <p:graphicFrame>
        <p:nvGraphicFramePr>
          <p:cNvPr id="4" name="Table 11">
            <a:extLst>
              <a:ext uri="{FF2B5EF4-FFF2-40B4-BE49-F238E27FC236}">
                <a16:creationId xmlns:a16="http://schemas.microsoft.com/office/drawing/2014/main" id="{E250AF29-5055-DBF3-E206-A3BF0A9E14EA}"/>
              </a:ext>
            </a:extLst>
          </p:cNvPr>
          <p:cNvGraphicFramePr>
            <a:graphicFrameLocks noGrp="1"/>
          </p:cNvGraphicFramePr>
          <p:nvPr>
            <p:extLst>
              <p:ext uri="{D42A27DB-BD31-4B8C-83A1-F6EECF244321}">
                <p14:modId xmlns:p14="http://schemas.microsoft.com/office/powerpoint/2010/main" val="3310534193"/>
              </p:ext>
            </p:extLst>
          </p:nvPr>
        </p:nvGraphicFramePr>
        <p:xfrm>
          <a:off x="411163" y="2109217"/>
          <a:ext cx="6629400" cy="1421393"/>
        </p:xfrm>
        <a:graphic>
          <a:graphicData uri="http://schemas.openxmlformats.org/drawingml/2006/table">
            <a:tbl>
              <a:tblPr firstRow="1" bandRow="1">
                <a:tableStyleId>{5C22544A-7EE6-4342-B048-85BDC9FD1C3A}</a:tableStyleId>
              </a:tblPr>
              <a:tblGrid>
                <a:gridCol w="2092673">
                  <a:extLst>
                    <a:ext uri="{9D8B030D-6E8A-4147-A177-3AD203B41FA5}">
                      <a16:colId xmlns:a16="http://schemas.microsoft.com/office/drawing/2014/main" val="186626594"/>
                    </a:ext>
                  </a:extLst>
                </a:gridCol>
                <a:gridCol w="2333625">
                  <a:extLst>
                    <a:ext uri="{9D8B030D-6E8A-4147-A177-3AD203B41FA5}">
                      <a16:colId xmlns:a16="http://schemas.microsoft.com/office/drawing/2014/main" val="740699316"/>
                    </a:ext>
                  </a:extLst>
                </a:gridCol>
                <a:gridCol w="25400">
                  <a:extLst>
                    <a:ext uri="{9D8B030D-6E8A-4147-A177-3AD203B41FA5}">
                      <a16:colId xmlns:a16="http://schemas.microsoft.com/office/drawing/2014/main" val="1364640038"/>
                    </a:ext>
                  </a:extLst>
                </a:gridCol>
                <a:gridCol w="2177702">
                  <a:extLst>
                    <a:ext uri="{9D8B030D-6E8A-4147-A177-3AD203B41FA5}">
                      <a16:colId xmlns:a16="http://schemas.microsoft.com/office/drawing/2014/main" val="4085067050"/>
                    </a:ext>
                  </a:extLst>
                </a:gridCol>
              </a:tblGrid>
              <a:tr h="1421393">
                <a:tc>
                  <a:txBody>
                    <a:bodyPr/>
                    <a:lstStyle/>
                    <a:p>
                      <a:pPr marL="0" marR="0" lvl="0" indent="0" algn="l" defTabSz="777240" rtl="0" eaLnBrk="1" fontAlgn="auto" latinLnBrk="0" hangingPunct="1">
                        <a:lnSpc>
                          <a:spcPts val="1400"/>
                        </a:lnSpc>
                        <a:spcBef>
                          <a:spcPts val="0"/>
                        </a:spcBef>
                        <a:spcAft>
                          <a:spcPts val="0"/>
                        </a:spcAft>
                        <a:buClrTx/>
                        <a:buSzTx/>
                        <a:buFontTx/>
                        <a:buNone/>
                        <a:tabLst/>
                        <a:defRPr/>
                      </a:pPr>
                      <a:r>
                        <a:rPr lang="en-US" sz="1000" b="1" kern="1200">
                          <a:solidFill>
                            <a:schemeClr val="tx1"/>
                          </a:solidFill>
                          <a:effectLst/>
                          <a:latin typeface="Arial" panose="020B0604020202020204" pitchFamily="34" charset="0"/>
                          <a:ea typeface="Arial" panose="020B0604020202020204" pitchFamily="34" charset="0"/>
                          <a:cs typeface="Arial" panose="020B0604020202020204" pitchFamily="34" charset="0"/>
                        </a:rPr>
                        <a:t>Essential Care coverage</a:t>
                      </a:r>
                    </a:p>
                    <a:p>
                      <a:pPr marL="0" marR="0" lvl="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Accidents and illness</a:t>
                      </a:r>
                    </a:p>
                    <a:p>
                      <a:pPr marL="0" indent="0" algn="l" rtl="0" eaLnBrk="1" fontAlgn="base" latinLnBrk="0" hangingPunct="1">
                        <a:lnSpc>
                          <a:spcPts val="1400"/>
                        </a:lnSpc>
                        <a:spcBef>
                          <a:spcPts val="0"/>
                        </a:spcBef>
                        <a:spcAft>
                          <a:spcPts val="0"/>
                        </a:spcAft>
                        <a:buFontTx/>
                        <a:buNone/>
                      </a:pPr>
                      <a:r>
                        <a:rPr lang="en-US" sz="1000" b="0" kern="1200">
                          <a:solidFill>
                            <a:schemeClr val="tx1"/>
                          </a:solidFill>
                          <a:effectLst/>
                          <a:latin typeface="+mn-lt"/>
                          <a:ea typeface="+mn-ea"/>
                          <a:cs typeface="+mn-cs"/>
                        </a:rPr>
                        <a:t>Diabetes</a:t>
                      </a:r>
                    </a:p>
                    <a:p>
                      <a:pPr marL="0" indent="0" algn="l" rtl="0" eaLnBrk="1" fontAlgn="base" latinLnBrk="0" hangingPunct="1">
                        <a:lnSpc>
                          <a:spcPts val="1400"/>
                        </a:lnSpc>
                        <a:spcBef>
                          <a:spcPts val="0"/>
                        </a:spcBef>
                        <a:spcAft>
                          <a:spcPts val="0"/>
                        </a:spcAft>
                        <a:buFontTx/>
                        <a:buNone/>
                      </a:pPr>
                      <a:r>
                        <a:rPr lang="en-US" sz="1000" b="0" kern="1200">
                          <a:solidFill>
                            <a:schemeClr val="tx1"/>
                          </a:solidFill>
                          <a:effectLst/>
                          <a:latin typeface="+mn-lt"/>
                          <a:ea typeface="+mn-ea"/>
                          <a:cs typeface="+mn-cs"/>
                        </a:rPr>
                        <a:t>Ear infections</a:t>
                      </a:r>
                    </a:p>
                    <a:p>
                      <a:pPr marL="0" indent="0" algn="l" rtl="0" eaLnBrk="1" fontAlgn="base" latinLnBrk="0" hangingPunct="1">
                        <a:lnSpc>
                          <a:spcPts val="1400"/>
                        </a:lnSpc>
                        <a:spcBef>
                          <a:spcPts val="0"/>
                        </a:spcBef>
                        <a:spcAft>
                          <a:spcPts val="0"/>
                        </a:spcAft>
                        <a:buFontTx/>
                        <a:buNone/>
                      </a:pPr>
                      <a:r>
                        <a:rPr lang="en-US" sz="1000" b="0" kern="1200">
                          <a:solidFill>
                            <a:schemeClr val="tx1"/>
                          </a:solidFill>
                          <a:effectLst/>
                          <a:latin typeface="+mn-lt"/>
                          <a:ea typeface="+mn-ea"/>
                          <a:cs typeface="+mn-cs"/>
                        </a:rPr>
                        <a:t>Pancreatitis</a:t>
                      </a:r>
                    </a:p>
                    <a:p>
                      <a:pPr marL="0" indent="0" algn="l" rtl="0" eaLnBrk="1" fontAlgn="base" latinLnBrk="0" hangingPunct="1">
                        <a:lnSpc>
                          <a:spcPts val="1400"/>
                        </a:lnSpc>
                        <a:spcBef>
                          <a:spcPts val="0"/>
                        </a:spcBef>
                        <a:spcAft>
                          <a:spcPts val="0"/>
                        </a:spcAft>
                        <a:buFontTx/>
                        <a:buNone/>
                      </a:pPr>
                      <a:r>
                        <a:rPr lang="en-US" sz="1000" b="0" kern="1200">
                          <a:solidFill>
                            <a:schemeClr val="tx1"/>
                          </a:solidFill>
                          <a:effectLst/>
                          <a:latin typeface="+mn-lt"/>
                          <a:ea typeface="+mn-ea"/>
                          <a:cs typeface="+mn-cs"/>
                        </a:rPr>
                        <a:t>Cancer</a:t>
                      </a:r>
                    </a:p>
                    <a:p>
                      <a:pPr marL="0" indent="0" algn="l" rtl="0" eaLnBrk="1" fontAlgn="base" latinLnBrk="0" hangingPunct="1">
                        <a:lnSpc>
                          <a:spcPts val="1400"/>
                        </a:lnSpc>
                        <a:spcBef>
                          <a:spcPts val="0"/>
                        </a:spcBef>
                        <a:spcAft>
                          <a:spcPts val="0"/>
                        </a:spcAft>
                        <a:buFontTx/>
                        <a:buNone/>
                      </a:pPr>
                      <a:r>
                        <a:rPr lang="en-US" sz="1000" b="0" kern="1200">
                          <a:solidFill>
                            <a:schemeClr val="tx1"/>
                          </a:solidFill>
                          <a:effectLst/>
                          <a:latin typeface="+mn-lt"/>
                          <a:ea typeface="+mn-ea"/>
                          <a:cs typeface="+mn-cs"/>
                        </a:rPr>
                        <a:t>Cruciate ligament</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777240" rtl="0" eaLnBrk="1" fontAlgn="auto" latinLnBrk="0" hangingPunct="1">
                        <a:lnSpc>
                          <a:spcPts val="1400"/>
                        </a:lnSpc>
                        <a:spcBef>
                          <a:spcPts val="0"/>
                        </a:spcBef>
                        <a:spcAft>
                          <a:spcPts val="0"/>
                        </a:spcAft>
                        <a:buClrTx/>
                        <a:buSzTx/>
                        <a:buFontTx/>
                        <a:buNone/>
                        <a:tabLst/>
                        <a:defRPr/>
                      </a:pPr>
                      <a:r>
                        <a:rPr lang="en-US" sz="1000" b="1" kern="1200">
                          <a:solidFill>
                            <a:schemeClr val="tx1"/>
                          </a:solidFill>
                          <a:effectLst/>
                          <a:latin typeface="Arial" panose="020B0604020202020204" pitchFamily="34" charset="0"/>
                          <a:ea typeface="+mn-ea"/>
                          <a:cs typeface="Arial" panose="020B0604020202020204" pitchFamily="34" charset="0"/>
                        </a:rPr>
                        <a:t>Sophisticated Care coverage</a:t>
                      </a:r>
                    </a:p>
                    <a:p>
                      <a:pPr marL="0" marR="0" lvl="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Laser therapy</a:t>
                      </a:r>
                    </a:p>
                    <a:p>
                      <a:pPr marL="0" marR="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Holistic care</a:t>
                      </a:r>
                    </a:p>
                    <a:p>
                      <a:pPr marL="0" marR="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Acupuncture</a:t>
                      </a:r>
                    </a:p>
                    <a:p>
                      <a:pPr marL="0" marR="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Hydrotherapy</a:t>
                      </a:r>
                    </a:p>
                    <a:p>
                      <a:pPr marL="0" marR="0" indent="0" algn="l" defTabSz="777240" rtl="0" eaLnBrk="1" fontAlgn="auto" latinLnBrk="0" hangingPunct="1">
                        <a:lnSpc>
                          <a:spcPts val="1400"/>
                        </a:lnSpc>
                        <a:spcBef>
                          <a:spcPts val="0"/>
                        </a:spcBef>
                        <a:spcAft>
                          <a:spcPts val="0"/>
                        </a:spcAft>
                        <a:buClrTx/>
                        <a:buSzTx/>
                        <a:buFontTx/>
                        <a:buNone/>
                        <a:tabLst/>
                        <a:defRPr/>
                      </a:pPr>
                      <a:r>
                        <a:rPr lang="en-US" sz="1000" b="0" kern="1200">
                          <a:solidFill>
                            <a:schemeClr val="tx1"/>
                          </a:solidFill>
                          <a:effectLst/>
                          <a:latin typeface="+mn-lt"/>
                          <a:ea typeface="+mn-ea"/>
                          <a:cs typeface="+mn-cs"/>
                        </a:rPr>
                        <a:t>IVDD </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777240" rtl="0" eaLnBrk="1" fontAlgn="auto" latinLnBrk="0" hangingPunct="1">
                        <a:lnSpc>
                          <a:spcPts val="1400"/>
                        </a:lnSpc>
                        <a:spcBef>
                          <a:spcPts val="0"/>
                        </a:spcBef>
                        <a:spcAft>
                          <a:spcPts val="300"/>
                        </a:spcAft>
                        <a:buClrTx/>
                        <a:buSzTx/>
                        <a:buFontTx/>
                        <a:buNone/>
                        <a:tabLst/>
                        <a:defRPr/>
                      </a:pPr>
                      <a:endParaRPr lang="en-US" sz="1000" b="0" kern="1200">
                        <a:solidFill>
                          <a:schemeClr val="tx1"/>
                        </a:solidFill>
                        <a:effectLst/>
                        <a:latin typeface="+mn-lt"/>
                        <a:ea typeface="+mn-ea"/>
                        <a:cs typeface="+mn-cs"/>
                      </a:endParaRP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777240" rtl="0" eaLnBrk="1" fontAlgn="auto" latinLnBrk="0" hangingPunct="1">
                        <a:lnSpc>
                          <a:spcPts val="1400"/>
                        </a:lnSpc>
                        <a:spcBef>
                          <a:spcPts val="0"/>
                        </a:spcBef>
                        <a:spcAft>
                          <a:spcPts val="300"/>
                        </a:spcAft>
                        <a:buClrTx/>
                        <a:buSzTx/>
                        <a:buFontTx/>
                        <a:buNone/>
                        <a:tabLst/>
                        <a:defRPr/>
                      </a:pPr>
                      <a:r>
                        <a:rPr lang="en-US" sz="1000" b="1" strike="noStrike" kern="1200">
                          <a:solidFill>
                            <a:schemeClr val="tx1"/>
                          </a:solidFill>
                          <a:effectLst/>
                          <a:latin typeface="Arial" panose="020B0604020202020204" pitchFamily="34" charset="0"/>
                          <a:ea typeface="+mn-ea"/>
                          <a:cs typeface="Arial" panose="020B0604020202020204" pitchFamily="34" charset="0"/>
                        </a:rPr>
                        <a:t>Optional Preventive Care coverage</a:t>
                      </a:r>
                    </a:p>
                    <a:p>
                      <a:pPr marL="0" marR="0" lvl="0" indent="0" algn="l" defTabSz="777240" rtl="0" eaLnBrk="1" fontAlgn="auto" latinLnBrk="0" hangingPunct="1">
                        <a:lnSpc>
                          <a:spcPts val="1400"/>
                        </a:lnSpc>
                        <a:spcBef>
                          <a:spcPts val="0"/>
                        </a:spcBef>
                        <a:spcAft>
                          <a:spcPts val="0"/>
                        </a:spcAft>
                        <a:buClrTx/>
                        <a:buSzTx/>
                        <a:buFontTx/>
                        <a:buNone/>
                        <a:tabLst/>
                        <a:defRPr/>
                      </a:pPr>
                      <a:r>
                        <a:rPr lang="en-US" sz="1000" b="0" strike="noStrike" kern="1200">
                          <a:solidFill>
                            <a:schemeClr val="tx1"/>
                          </a:solidFill>
                          <a:effectLst/>
                          <a:latin typeface="+mn-lt"/>
                          <a:ea typeface="+mn-ea"/>
                          <a:cs typeface="+mn-cs"/>
                        </a:rPr>
                        <a:t>Flea and tick</a:t>
                      </a:r>
                    </a:p>
                    <a:p>
                      <a:pPr marL="0" indent="0" algn="l" defTabSz="777240" rtl="0" eaLnBrk="1" latinLnBrk="0" hangingPunct="1">
                        <a:lnSpc>
                          <a:spcPts val="1400"/>
                        </a:lnSpc>
                        <a:spcBef>
                          <a:spcPts val="0"/>
                        </a:spcBef>
                        <a:spcAft>
                          <a:spcPts val="0"/>
                        </a:spcAft>
                        <a:buFontTx/>
                        <a:buNone/>
                      </a:pPr>
                      <a:r>
                        <a:rPr lang="en-US" sz="1000" b="0" strike="noStrike" kern="1200">
                          <a:solidFill>
                            <a:schemeClr val="tx1"/>
                          </a:solidFill>
                          <a:effectLst/>
                          <a:latin typeface="+mn-lt"/>
                          <a:ea typeface="+mn-ea"/>
                          <a:cs typeface="+mn-cs"/>
                        </a:rPr>
                        <a:t>Spay and neuter</a:t>
                      </a:r>
                    </a:p>
                    <a:p>
                      <a:pPr marL="0" indent="0" algn="l" defTabSz="777240" rtl="0" eaLnBrk="1" latinLnBrk="0" hangingPunct="1">
                        <a:lnSpc>
                          <a:spcPts val="1400"/>
                        </a:lnSpc>
                        <a:spcBef>
                          <a:spcPts val="0"/>
                        </a:spcBef>
                        <a:spcAft>
                          <a:spcPts val="0"/>
                        </a:spcAft>
                        <a:buFontTx/>
                        <a:buNone/>
                      </a:pPr>
                      <a:r>
                        <a:rPr lang="en-US" sz="1000" b="0" strike="noStrike" kern="1200">
                          <a:solidFill>
                            <a:schemeClr val="tx1"/>
                          </a:solidFill>
                          <a:effectLst/>
                          <a:latin typeface="+mn-lt"/>
                          <a:ea typeface="+mn-ea"/>
                          <a:cs typeface="+mn-cs"/>
                        </a:rPr>
                        <a:t>Heartworm</a:t>
                      </a:r>
                    </a:p>
                    <a:p>
                      <a:pPr marL="0" indent="0" algn="l" defTabSz="777240" rtl="0" eaLnBrk="1" latinLnBrk="0" hangingPunct="1">
                        <a:lnSpc>
                          <a:spcPts val="1400"/>
                        </a:lnSpc>
                        <a:spcBef>
                          <a:spcPts val="0"/>
                        </a:spcBef>
                        <a:spcAft>
                          <a:spcPts val="0"/>
                        </a:spcAft>
                        <a:buFontTx/>
                        <a:buNone/>
                      </a:pPr>
                      <a:r>
                        <a:rPr lang="en-US" sz="1000" b="0" strike="noStrike" kern="1200">
                          <a:solidFill>
                            <a:schemeClr val="tx1"/>
                          </a:solidFill>
                          <a:effectLst/>
                          <a:latin typeface="+mn-lt"/>
                          <a:ea typeface="+mn-ea"/>
                          <a:cs typeface="+mn-cs"/>
                        </a:rPr>
                        <a:t>Behavioral training</a:t>
                      </a:r>
                    </a:p>
                    <a:p>
                      <a:pPr marL="0" indent="0" algn="l" defTabSz="777240" rtl="0" eaLnBrk="1" latinLnBrk="0" hangingPunct="1">
                        <a:lnSpc>
                          <a:spcPts val="1400"/>
                        </a:lnSpc>
                        <a:spcBef>
                          <a:spcPts val="0"/>
                        </a:spcBef>
                        <a:spcAft>
                          <a:spcPts val="0"/>
                        </a:spcAft>
                        <a:buFontTx/>
                        <a:buNone/>
                      </a:pPr>
                      <a:r>
                        <a:rPr lang="en-US" sz="1000" b="0" strike="noStrike" kern="1200">
                          <a:solidFill>
                            <a:schemeClr val="tx1"/>
                          </a:solidFill>
                          <a:effectLst/>
                          <a:latin typeface="+mn-lt"/>
                          <a:ea typeface="+mn-ea"/>
                          <a:cs typeface="+mn-cs"/>
                        </a:rPr>
                        <a:t>Teeth cleaning</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81451736"/>
                  </a:ext>
                </a:extLst>
              </a:tr>
            </a:tbl>
          </a:graphicData>
        </a:graphic>
      </p:graphicFrame>
      <p:sp>
        <p:nvSpPr>
          <p:cNvPr id="6" name="Text Placeholder 64">
            <a:extLst>
              <a:ext uri="{FF2B5EF4-FFF2-40B4-BE49-F238E27FC236}">
                <a16:creationId xmlns:a16="http://schemas.microsoft.com/office/drawing/2014/main" id="{03919FBC-2527-4E23-2DE3-17B234FD4E33}"/>
              </a:ext>
            </a:extLst>
          </p:cNvPr>
          <p:cNvSpPr txBox="1">
            <a:spLocks noChangeArrowheads="1"/>
          </p:cNvSpPr>
          <p:nvPr/>
        </p:nvSpPr>
        <p:spPr bwMode="auto">
          <a:xfrm>
            <a:off x="411163" y="1103377"/>
            <a:ext cx="6275831" cy="1005840"/>
          </a:xfrm>
          <a:prstGeom prst="rect">
            <a:avLst/>
          </a:prstGeom>
          <a:noFill/>
          <a:ln>
            <a:noFill/>
          </a:ln>
        </p:spPr>
        <p:style>
          <a:lnRef idx="0">
            <a:scrgbClr r="0" g="0" b="0"/>
          </a:lnRef>
          <a:fillRef idx="0">
            <a:scrgbClr r="0" g="0" b="0"/>
          </a:fillRef>
          <a:effectRef idx="0">
            <a:scrgbClr r="0" g="0" b="0"/>
          </a:effectRef>
          <a:fontRef idx="major"/>
        </p:style>
        <p:txBody>
          <a:bodyPr lIns="0" tIns="0" rIns="0" bIns="0" anchor="t" anchorCtr="0"/>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eaLnBrk="1" hangingPunct="1">
              <a:spcAft>
                <a:spcPts val="1200"/>
              </a:spcAft>
              <a:defRPr/>
            </a:pPr>
            <a:r>
              <a:rPr lang="en-US" altLang="en-US">
                <a:solidFill>
                  <a:srgbClr val="0290DA"/>
                </a:solidFill>
                <a:latin typeface="Georgia" panose="02040502050405020303" pitchFamily="18" charset="0"/>
              </a:rPr>
              <a:t>You’ll have </a:t>
            </a:r>
            <a:r>
              <a:rPr lang="en-US" altLang="en-US" b="1">
                <a:solidFill>
                  <a:srgbClr val="0290DA"/>
                </a:solidFill>
                <a:latin typeface="Georgia" panose="02040502050405020303" pitchFamily="18" charset="0"/>
              </a:rPr>
              <a:t>the</a:t>
            </a:r>
            <a:r>
              <a:rPr lang="en-US" altLang="en-US">
                <a:solidFill>
                  <a:srgbClr val="0290DA"/>
                </a:solidFill>
                <a:latin typeface="Georgia" panose="02040502050405020303" pitchFamily="18" charset="0"/>
              </a:rPr>
              <a:t> </a:t>
            </a:r>
            <a:r>
              <a:rPr lang="en-US" altLang="en-US" b="1">
                <a:solidFill>
                  <a:srgbClr val="0290DA"/>
                </a:solidFill>
                <a:latin typeface="Georgia" panose="02040502050405020303" pitchFamily="18" charset="0"/>
              </a:rPr>
              <a:t>power of choice </a:t>
            </a:r>
            <a:r>
              <a:rPr lang="en-US" altLang="en-US">
                <a:solidFill>
                  <a:srgbClr val="0290DA"/>
                </a:solidFill>
                <a:latin typeface="Georgia" panose="02040502050405020303" pitchFamily="18" charset="0"/>
              </a:rPr>
              <a:t>to customize your coverage</a:t>
            </a:r>
          </a:p>
          <a:p>
            <a:pPr eaLnBrk="1" hangingPunct="1">
              <a:spcAft>
                <a:spcPts val="1200"/>
              </a:spcAft>
              <a:defRPr/>
            </a:pPr>
            <a:r>
              <a:rPr lang="en-US" altLang="en-US" sz="1100">
                <a:latin typeface="+mn-lt"/>
              </a:rPr>
              <a:t>With our flexible plans, you can select the plan that fits your pet’s needs and your finances. Here are just some of the treatments and conditions we cover:</a:t>
            </a:r>
          </a:p>
        </p:txBody>
      </p:sp>
      <p:sp>
        <p:nvSpPr>
          <p:cNvPr id="8" name="TextBox 7">
            <a:extLst>
              <a:ext uri="{FF2B5EF4-FFF2-40B4-BE49-F238E27FC236}">
                <a16:creationId xmlns:a16="http://schemas.microsoft.com/office/drawing/2014/main" id="{F6277BEE-22A9-6AC3-72C9-C888BD46C7DF}"/>
              </a:ext>
            </a:extLst>
          </p:cNvPr>
          <p:cNvSpPr txBox="1"/>
          <p:nvPr/>
        </p:nvSpPr>
        <p:spPr>
          <a:xfrm>
            <a:off x="411162" y="3504070"/>
            <a:ext cx="6834129" cy="1253869"/>
          </a:xfrm>
          <a:prstGeom prst="rect">
            <a:avLst/>
          </a:prstGeom>
          <a:noFill/>
        </p:spPr>
        <p:txBody>
          <a:bodyPr wrap="square" lIns="0" tIns="0" rIns="0" bIns="0" rtlCol="0">
            <a:spAutoFit/>
          </a:bodyPr>
          <a:lstStyle/>
          <a:p>
            <a:pPr marL="0" marR="0" lvl="0" indent="0" algn="l" defTabSz="777240" rtl="0" eaLnBrk="1" fontAlgn="auto" latinLnBrk="0" hangingPunct="1">
              <a:lnSpc>
                <a:spcPts val="1400"/>
              </a:lnSpc>
              <a:spcBef>
                <a:spcPts val="0"/>
              </a:spcBef>
              <a:spcAft>
                <a:spcPts val="300"/>
              </a:spcAft>
              <a:buClrTx/>
              <a:buSzTx/>
              <a:buFontTx/>
              <a:buNone/>
              <a:tabLst/>
              <a:defRPr/>
            </a:pPr>
            <a:r>
              <a:rPr lang="en-US" sz="1400" kern="1200">
                <a:solidFill>
                  <a:srgbClr val="0290DA"/>
                </a:solidFill>
                <a:effectLst/>
                <a:latin typeface="Georgia" panose="02040502050405020303" pitchFamily="18" charset="0"/>
                <a:cs typeface="Arial" panose="020B0604020202020204" pitchFamily="34" charset="0"/>
              </a:rPr>
              <a:t>Explore other plan benefits (where available)</a:t>
            </a:r>
            <a:endParaRPr lang="en-US" sz="1400">
              <a:solidFill>
                <a:srgbClr val="0290DA"/>
              </a:solidFill>
              <a:latin typeface="Georgia" panose="02040502050405020303" pitchFamily="18" charset="0"/>
              <a:cs typeface="Arial" panose="020B0604020202020204" pitchFamily="34" charset="0"/>
            </a:endParaRPr>
          </a:p>
          <a:p>
            <a:pPr marL="0" marR="0" lvl="0" indent="0" defTabSz="777240" rtl="0" eaLnBrk="1" fontAlgn="auto" latinLnBrk="0" hangingPunct="1">
              <a:lnSpc>
                <a:spcPts val="1400"/>
              </a:lnSpc>
              <a:spcBef>
                <a:spcPts val="0"/>
              </a:spcBef>
              <a:spcAft>
                <a:spcPts val="300"/>
              </a:spcAft>
              <a:buClrTx/>
              <a:buSzTx/>
              <a:tabLst/>
              <a:defRPr/>
            </a:pPr>
            <a:r>
              <a:rPr lang="en-US" sz="1000" b="1" kern="1200">
                <a:solidFill>
                  <a:schemeClr val="tx1"/>
                </a:solidFill>
                <a:effectLst/>
                <a:latin typeface="+mn-lt"/>
                <a:ea typeface="+mn-ea"/>
                <a:cs typeface="+mn-cs"/>
              </a:rPr>
              <a:t>24/7 live vet chat</a:t>
            </a:r>
            <a:r>
              <a:rPr lang="en-US" sz="1000" b="1" kern="1200" baseline="30000">
                <a:solidFill>
                  <a:prstClr val="black"/>
                </a:solidFill>
                <a:effectLst/>
                <a:latin typeface="+mn-lt"/>
                <a:ea typeface="+mn-ea"/>
                <a:cs typeface="+mn-cs"/>
              </a:rPr>
              <a:t>5</a:t>
            </a:r>
            <a:r>
              <a:rPr lang="en-US" altLang="en-US" sz="1000" b="1">
                <a:solidFill>
                  <a:prstClr val="black"/>
                </a:solidFill>
                <a:latin typeface="+mn-lt"/>
              </a:rPr>
              <a:t> – </a:t>
            </a:r>
            <a:r>
              <a:rPr lang="en-US" altLang="en-US" sz="1000">
                <a:latin typeface="+mn-lt"/>
              </a:rPr>
              <a:t>Get immediate assistance, even on weekends and holidays!</a:t>
            </a:r>
          </a:p>
          <a:p>
            <a:pPr marL="0" marR="0" lvl="0" indent="0" defTabSz="777240" rtl="0" eaLnBrk="1" fontAlgn="auto" latinLnBrk="0" hangingPunct="1">
              <a:lnSpc>
                <a:spcPts val="1400"/>
              </a:lnSpc>
              <a:spcBef>
                <a:spcPts val="0"/>
              </a:spcBef>
              <a:spcAft>
                <a:spcPts val="300"/>
              </a:spcAft>
              <a:buClrTx/>
              <a:buSzTx/>
              <a:tabLst/>
              <a:defRPr/>
            </a:pPr>
            <a:r>
              <a:rPr lang="en-US" sz="1000" b="1" kern="1200">
                <a:solidFill>
                  <a:schemeClr val="tx1"/>
                </a:solidFill>
                <a:effectLst/>
                <a:latin typeface="+mn-lt"/>
                <a:ea typeface="+mn-ea"/>
                <a:cs typeface="+mn-cs"/>
              </a:rPr>
              <a:t>Healthy pet incentive</a:t>
            </a:r>
            <a:r>
              <a:rPr lang="en-US" sz="1000" b="1" kern="1200" baseline="30000">
                <a:solidFill>
                  <a:prstClr val="black"/>
                </a:solidFill>
                <a:effectLst/>
                <a:latin typeface="+mn-lt"/>
                <a:ea typeface="+mn-ea"/>
                <a:cs typeface="+mn-cs"/>
              </a:rPr>
              <a:t>6</a:t>
            </a:r>
            <a:endParaRPr lang="en-US" sz="1000" b="1" kern="1200">
              <a:solidFill>
                <a:schemeClr val="tx1"/>
              </a:solidFill>
              <a:effectLst/>
              <a:latin typeface="+mn-lt"/>
              <a:ea typeface="+mn-ea"/>
              <a:cs typeface="+mn-cs"/>
            </a:endParaRPr>
          </a:p>
          <a:p>
            <a:pPr defTabSz="777240" rtl="0" eaLnBrk="1" latinLnBrk="0" hangingPunct="1">
              <a:lnSpc>
                <a:spcPts val="1400"/>
              </a:lnSpc>
              <a:spcBef>
                <a:spcPts val="0"/>
              </a:spcBef>
              <a:spcAft>
                <a:spcPts val="300"/>
              </a:spcAft>
            </a:pPr>
            <a:r>
              <a:rPr lang="en-US" sz="1000" b="1" kern="1200">
                <a:solidFill>
                  <a:schemeClr val="tx1"/>
                </a:solidFill>
                <a:effectLst/>
                <a:latin typeface="+mn-lt"/>
                <a:ea typeface="+mn-ea"/>
                <a:cs typeface="+mn-cs"/>
              </a:rPr>
              <a:t>Automatic coverage increases annually</a:t>
            </a:r>
            <a:r>
              <a:rPr lang="en-US" sz="1000" b="1" kern="1200" baseline="30000">
                <a:solidFill>
                  <a:prstClr val="black"/>
                </a:solidFill>
                <a:effectLst/>
                <a:latin typeface="+mn-lt"/>
                <a:ea typeface="+mn-ea"/>
                <a:cs typeface="+mn-cs"/>
              </a:rPr>
              <a:t>7</a:t>
            </a:r>
            <a:endParaRPr lang="en-US" sz="1000" b="1" kern="1200">
              <a:solidFill>
                <a:schemeClr val="tx1"/>
              </a:solidFill>
              <a:effectLst/>
              <a:latin typeface="+mn-lt"/>
              <a:ea typeface="+mn-ea"/>
              <a:cs typeface="+mn-cs"/>
            </a:endParaRPr>
          </a:p>
          <a:p>
            <a:pPr defTabSz="777240" rtl="0" eaLnBrk="1" latinLnBrk="0" hangingPunct="1">
              <a:lnSpc>
                <a:spcPts val="1400"/>
              </a:lnSpc>
              <a:spcBef>
                <a:spcPts val="0"/>
              </a:spcBef>
              <a:spcAft>
                <a:spcPts val="300"/>
              </a:spcAft>
            </a:pPr>
            <a:r>
              <a:rPr lang="en-US" sz="1000" b="1" kern="1200">
                <a:solidFill>
                  <a:schemeClr val="tx1"/>
                </a:solidFill>
                <a:effectLst/>
                <a:latin typeface="+mn-lt"/>
                <a:ea typeface="+mn-ea"/>
                <a:cs typeface="+mn-cs"/>
              </a:rPr>
              <a:t>Loss or theft coverage</a:t>
            </a:r>
          </a:p>
          <a:p>
            <a:pPr defTabSz="777240" rtl="0" eaLnBrk="1" latinLnBrk="0" hangingPunct="1">
              <a:lnSpc>
                <a:spcPts val="1400"/>
              </a:lnSpc>
              <a:spcBef>
                <a:spcPts val="0"/>
              </a:spcBef>
              <a:spcAft>
                <a:spcPts val="300"/>
              </a:spcAft>
            </a:pPr>
            <a:r>
              <a:rPr lang="en-US" sz="1000" b="1" kern="1200">
                <a:solidFill>
                  <a:schemeClr val="tx1"/>
                </a:solidFill>
                <a:effectLst/>
                <a:latin typeface="+mn-lt"/>
                <a:ea typeface="+mn-ea"/>
                <a:cs typeface="+mn-cs"/>
              </a:rPr>
              <a:t>Mortality benefits</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SLIDE_COUNT" val="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roduct Overview Slipsheet">
  <a:themeElements>
    <a:clrScheme name="ML 2021">
      <a:dk1>
        <a:sysClr val="windowText" lastClr="000000"/>
      </a:dk1>
      <a:lt1>
        <a:sysClr val="window" lastClr="FFFFFF"/>
      </a:lt1>
      <a:dk2>
        <a:srgbClr val="A7A8AA"/>
      </a:dk2>
      <a:lt2>
        <a:srgbClr val="D9D9D6"/>
      </a:lt2>
      <a:accent1>
        <a:srgbClr val="0090DA"/>
      </a:accent1>
      <a:accent2>
        <a:srgbClr val="A4CE4E"/>
      </a:accent2>
      <a:accent3>
        <a:srgbClr val="00ACA0"/>
      </a:accent3>
      <a:accent4>
        <a:srgbClr val="0061A0"/>
      </a:accent4>
      <a:accent5>
        <a:srgbClr val="5F259F"/>
      </a:accent5>
      <a:accent6>
        <a:srgbClr val="DB0A5B"/>
      </a:accent6>
      <a:hlink>
        <a:srgbClr val="0061A0"/>
      </a:hlink>
      <a:folHlink>
        <a:srgbClr val="A7A8A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0" tIns="0" rIns="0" bIns="0" rtlCol="0">
        <a:spAutoFit/>
      </a:bodyPr>
      <a:lstStyle>
        <a:defPPr algn="l">
          <a:defRPr sz="1000"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33D2980111BD48BB8BA3140BB5B890" ma:contentTypeVersion="15" ma:contentTypeDescription="Create a new document." ma:contentTypeScope="" ma:versionID="d52f37e97b27835cf6e23a842016558e">
  <xsd:schema xmlns:xsd="http://www.w3.org/2001/XMLSchema" xmlns:xs="http://www.w3.org/2001/XMLSchema" xmlns:p="http://schemas.microsoft.com/office/2006/metadata/properties" xmlns:ns2="9cdc58fe-a556-4874-96c6-691234251148" xmlns:ns3="5eacba6f-7267-46fd-9f3b-0cb0a8be5eda" targetNamespace="http://schemas.microsoft.com/office/2006/metadata/properties" ma:root="true" ma:fieldsID="f66bebab60adb355466c9ac565b2e995" ns2:_="" ns3:_="">
    <xsd:import namespace="9cdc58fe-a556-4874-96c6-691234251148"/>
    <xsd:import namespace="5eacba6f-7267-46fd-9f3b-0cb0a8be5e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DateTaken" minOccurs="0"/>
                <xsd:element ref="ns2:MediaServiceObjectDetectorVersions" minOccurs="0"/>
                <xsd:element ref="ns2:MediaServiceOCR" minOccurs="0"/>
                <xsd:element ref="ns2:MediaLengthInSecond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dc58fe-a556-4874-96c6-6912342511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5af0f96-557c-40e5-b74f-4de88d247c44"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acba6f-7267-46fd-9f3b-0cb0a8be5eda"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cdc58fe-a556-4874-96c6-69123425114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B771A2-DCEE-42CD-BE10-CC0F8D13744F}">
  <ds:schemaRefs>
    <ds:schemaRef ds:uri="5eacba6f-7267-46fd-9f3b-0cb0a8be5eda"/>
    <ds:schemaRef ds:uri="9cdc58fe-a556-4874-96c6-69123425114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E990AE5-BF9C-4CCB-B45D-65DDF7B64CA3}">
  <ds:schemaRefs>
    <ds:schemaRef ds:uri="5e68b112-ecba-43bf-a79d-71f8ef3b9ca4"/>
    <ds:schemaRef ds:uri="62337cb1-c48c-4064-a658-d30ef29fd989"/>
    <ds:schemaRef ds:uri="9cdc58fe-a556-4874-96c6-691234251148"/>
    <ds:schemaRef ds:uri="b9f8672b-3ac3-489b-85be-9c8c958e969c"/>
    <ds:schemaRef ds:uri="d18c1617-1ac8-4b22-9cef-b2ac240d88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A8A99D2-2FC2-4DC8-A38B-A0A457CF12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761</Words>
  <Application>Microsoft Office PowerPoint</Application>
  <PresentationFormat>Custom</PresentationFormat>
  <Paragraphs>64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Georgia</vt:lpstr>
      <vt:lpstr>Product Overview Slipsheet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Lynn Butler Bradford</dc:creator>
  <cp:lastModifiedBy>Davis, Erica</cp:lastModifiedBy>
  <cp:revision>21</cp:revision>
  <dcterms:created xsi:type="dcterms:W3CDTF">2021-03-15T20:34:38Z</dcterms:created>
  <dcterms:modified xsi:type="dcterms:W3CDTF">2025-12-17T16:17:12Z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B2562677-76A6-4BB6-AA93-B7AAE1DB77A4</vt:lpwstr>
  </property>
  <property fmtid="{D5CDD505-2E9C-101B-9397-08002B2CF9AE}" pid="3" name="ArticulatePath">
    <vt:lpwstr>Presentation1</vt:lpwstr>
  </property>
  <property fmtid="{D5CDD505-2E9C-101B-9397-08002B2CF9AE}" pid="4" name="ContentTypeId">
    <vt:lpwstr>0x010100B533D2980111BD48BB8BA3140BB5B890</vt:lpwstr>
  </property>
  <property fmtid="{D5CDD505-2E9C-101B-9397-08002B2CF9AE}" pid="5" name="pc3a60732cff4bd6a1032848edf6a57b">
    <vt:lpwstr/>
  </property>
  <property fmtid="{D5CDD505-2E9C-101B-9397-08002B2CF9AE}" pid="6" name="TaxKeywordTaxHTField">
    <vt:lpwstr/>
  </property>
  <property fmtid="{D5CDD505-2E9C-101B-9397-08002B2CF9AE}" pid="7" name="aa413b61045448e6bc230aa29a84eb0b">
    <vt:lpwstr/>
  </property>
  <property fmtid="{D5CDD505-2E9C-101B-9397-08002B2CF9AE}" pid="8" name="hae69c9a3b974f6ea09ed5059cd93782">
    <vt:lpwstr/>
  </property>
  <property fmtid="{D5CDD505-2E9C-101B-9397-08002B2CF9AE}" pid="9" name="o2a67a7f239d463099c84f831d9f71a7">
    <vt:lpwstr/>
  </property>
  <property fmtid="{D5CDD505-2E9C-101B-9397-08002B2CF9AE}" pid="10" name="TaxCatchAll">
    <vt:lpwstr/>
  </property>
  <property fmtid="{D5CDD505-2E9C-101B-9397-08002B2CF9AE}" pid="11" name="ML_LineOfBusiness">
    <vt:lpwstr/>
  </property>
  <property fmtid="{D5CDD505-2E9C-101B-9397-08002B2CF9AE}" pid="12" name="TaxKeyword">
    <vt:lpwstr/>
  </property>
  <property fmtid="{D5CDD505-2E9C-101B-9397-08002B2CF9AE}" pid="13" name="ML_Roles">
    <vt:lpwstr/>
  </property>
  <property fmtid="{D5CDD505-2E9C-101B-9397-08002B2CF9AE}" pid="14" name="ML_OfficeLocation">
    <vt:lpwstr/>
  </property>
  <property fmtid="{D5CDD505-2E9C-101B-9397-08002B2CF9AE}" pid="15" name="ML_Geography">
    <vt:lpwstr/>
  </property>
  <property fmtid="{D5CDD505-2E9C-101B-9397-08002B2CF9AE}" pid="16" name="MediaServiceImageTags">
    <vt:lpwstr/>
  </property>
</Properties>
</file>